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media/image32.jpg" ContentType="image/jpeg"/>
  <Override PartName="/ppt/notesSlides/notesSlide53.xml" ContentType="application/vnd.openxmlformats-officedocument.presentationml.notesSlide+xml"/>
  <Override PartName="/ppt/media/image33.jpg" ContentType="image/jpeg"/>
  <Override PartName="/ppt/notesSlides/notesSlide54.xml" ContentType="application/vnd.openxmlformats-officedocument.presentationml.notesSlide+xml"/>
  <Override PartName="/ppt/media/image34.jpg" ContentType="image/jpeg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4"/>
  </p:sldMasterIdLst>
  <p:notesMasterIdLst>
    <p:notesMasterId r:id="rId71"/>
  </p:notesMasterIdLst>
  <p:sldIdLst>
    <p:sldId id="285" r:id="rId5"/>
    <p:sldId id="286" r:id="rId6"/>
    <p:sldId id="752" r:id="rId7"/>
    <p:sldId id="766" r:id="rId8"/>
    <p:sldId id="767" r:id="rId9"/>
    <p:sldId id="768" r:id="rId10"/>
    <p:sldId id="769" r:id="rId11"/>
    <p:sldId id="770" r:id="rId12"/>
    <p:sldId id="771" r:id="rId13"/>
    <p:sldId id="332" r:id="rId14"/>
    <p:sldId id="386" r:id="rId15"/>
    <p:sldId id="561" r:id="rId16"/>
    <p:sldId id="500" r:id="rId17"/>
    <p:sldId id="501" r:id="rId18"/>
    <p:sldId id="502" r:id="rId19"/>
    <p:sldId id="503" r:id="rId20"/>
    <p:sldId id="504" r:id="rId21"/>
    <p:sldId id="505" r:id="rId22"/>
    <p:sldId id="508" r:id="rId23"/>
    <p:sldId id="506" r:id="rId24"/>
    <p:sldId id="507" r:id="rId25"/>
    <p:sldId id="509" r:id="rId26"/>
    <p:sldId id="510" r:id="rId27"/>
    <p:sldId id="511" r:id="rId28"/>
    <p:sldId id="512" r:id="rId29"/>
    <p:sldId id="513" r:id="rId30"/>
    <p:sldId id="517" r:id="rId31"/>
    <p:sldId id="388" r:id="rId32"/>
    <p:sldId id="428" r:id="rId33"/>
    <p:sldId id="432" r:id="rId34"/>
    <p:sldId id="772" r:id="rId35"/>
    <p:sldId id="804" r:id="rId36"/>
    <p:sldId id="773" r:id="rId37"/>
    <p:sldId id="805" r:id="rId38"/>
    <p:sldId id="776" r:id="rId39"/>
    <p:sldId id="778" r:id="rId40"/>
    <p:sldId id="780" r:id="rId41"/>
    <p:sldId id="777" r:id="rId42"/>
    <p:sldId id="781" r:id="rId43"/>
    <p:sldId id="782" r:id="rId44"/>
    <p:sldId id="779" r:id="rId45"/>
    <p:sldId id="783" r:id="rId46"/>
    <p:sldId id="784" r:id="rId47"/>
    <p:sldId id="787" r:id="rId48"/>
    <p:sldId id="786" r:id="rId49"/>
    <p:sldId id="785" r:id="rId50"/>
    <p:sldId id="788" r:id="rId51"/>
    <p:sldId id="789" r:id="rId52"/>
    <p:sldId id="790" r:id="rId53"/>
    <p:sldId id="791" r:id="rId54"/>
    <p:sldId id="792" r:id="rId55"/>
    <p:sldId id="793" r:id="rId56"/>
    <p:sldId id="794" r:id="rId57"/>
    <p:sldId id="795" r:id="rId58"/>
    <p:sldId id="796" r:id="rId59"/>
    <p:sldId id="797" r:id="rId60"/>
    <p:sldId id="798" r:id="rId61"/>
    <p:sldId id="799" r:id="rId62"/>
    <p:sldId id="806" r:id="rId63"/>
    <p:sldId id="807" r:id="rId64"/>
    <p:sldId id="809" r:id="rId65"/>
    <p:sldId id="808" r:id="rId66"/>
    <p:sldId id="800" r:id="rId67"/>
    <p:sldId id="802" r:id="rId68"/>
    <p:sldId id="803" r:id="rId69"/>
    <p:sldId id="670" r:id="rId7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slie Eckard" initials="LE" lastIdx="6" clrIdx="0">
    <p:extLst>
      <p:ext uri="{19B8F6BF-5375-455C-9EA6-DF929625EA0E}">
        <p15:presenceInfo xmlns:p15="http://schemas.microsoft.com/office/powerpoint/2012/main" userId="Leslie Eckard" providerId="None"/>
      </p:ext>
    </p:extLst>
  </p:cmAuthor>
  <p:cmAuthor id="2" name="Frank Maddlone" initials="FM" lastIdx="2" clrIdx="1">
    <p:extLst>
      <p:ext uri="{19B8F6BF-5375-455C-9EA6-DF929625EA0E}">
        <p15:presenceInfo xmlns:p15="http://schemas.microsoft.com/office/powerpoint/2012/main" userId="S::frank.maddlone@kildagroup.com::dfc74bd4-7eba-4c55-a261-6d619f298437" providerId="AD"/>
      </p:ext>
    </p:extLst>
  </p:cmAuthor>
  <p:cmAuthor id="3" name="Barth, Andrew R." initials="BAR" lastIdx="6" clrIdx="2">
    <p:extLst>
      <p:ext uri="{19B8F6BF-5375-455C-9EA6-DF929625EA0E}">
        <p15:presenceInfo xmlns:p15="http://schemas.microsoft.com/office/powerpoint/2012/main" userId="S-1-5-21-967450257-1118788507-8547516-269610" providerId="AD"/>
      </p:ext>
    </p:extLst>
  </p:cmAuthor>
  <p:cmAuthor id="4" name="Elkaissi, Nadia F. ASHVAMC" initials="ENFA" lastIdx="1" clrIdx="3">
    <p:extLst>
      <p:ext uri="{19B8F6BF-5375-455C-9EA6-DF929625EA0E}">
        <p15:presenceInfo xmlns:p15="http://schemas.microsoft.com/office/powerpoint/2012/main" userId="S::Nadia.Elkaissi@va.gov::8de1bc6e-bfc8-4d67-bc9a-79562f60f5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5500"/>
    <a:srgbClr val="262729"/>
    <a:srgbClr val="8996A0"/>
    <a:srgbClr val="6A689D"/>
    <a:srgbClr val="7B4D95"/>
    <a:srgbClr val="883675"/>
    <a:srgbClr val="772432"/>
    <a:srgbClr val="1FA988"/>
    <a:srgbClr val="25C1A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82532" autoAdjust="0"/>
  </p:normalViewPr>
  <p:slideViewPr>
    <p:cSldViewPr>
      <p:cViewPr varScale="1">
        <p:scale>
          <a:sx n="80" d="100"/>
          <a:sy n="80" d="100"/>
        </p:scale>
        <p:origin x="34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C0A92D-C751-4ADF-8424-7AEE739D4A32}" type="datetimeFigureOut">
              <a:rPr lang="en-US"/>
              <a:pPr>
                <a:defRPr/>
              </a:pPr>
              <a:t>4/21/2026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CC511E-65A8-4A10-AE7A-07AD6A1007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C511E-65A8-4A10-AE7A-07AD6A10075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77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B0FD0A40-7D4C-4F3E-8737-48D8AAA9E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707764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DDF03E3C-95E8-4362-AD5D-930F887160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822825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D56D09BF-2C3D-440E-BC43-7A8F78F821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01195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FB98874A-B24C-4CAE-8628-2DB0EAAC3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52398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285EB44B-9261-4F9F-84C6-0A8C5CAE4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88108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F99A11E8-27BB-4145-9E13-C047C6621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77502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DD8B7AD6-0976-4180-BEC6-DBDCC675B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395865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0D3DE156-FA10-4576-B4F4-22AC1BD5C9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204364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714C8A92-F5F9-4EA9-8286-21835999F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10770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E393ED00-56AE-4EAB-8133-9B75A265F1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1348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SME </a:t>
            </a:r>
          </a:p>
          <a:p>
            <a:r>
              <a:rPr lang="en-US"/>
              <a:t>Possible additional topics: editions, using Server Setup, installation, database functions (Create, Alter, Drop, Restore, Pivot)</a:t>
            </a:r>
          </a:p>
          <a:p>
            <a:endParaRPr lang="en-US"/>
          </a:p>
          <a:p>
            <a:r>
              <a:rPr lang="en-US"/>
              <a:t>What level of detail on each of these bulleted items is needed?</a:t>
            </a:r>
          </a:p>
          <a:p>
            <a:r>
              <a:rPr lang="en-US"/>
              <a:t>Identify general usage of each bulleted item and classify in larger groups (management, analysis and reporting,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3DC11-1817-4CBC-90ED-819DC9CF429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A2B74-A9F0-420D-84C7-22283224FD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11" name="Slide Image Placeholder 10">
            <a:extLst>
              <a:ext uri="{FF2B5EF4-FFF2-40B4-BE49-F238E27FC236}">
                <a16:creationId xmlns:a16="http://schemas.microsoft.com/office/drawing/2014/main" id="{673693E2-116D-4BFB-8C45-E1970B96C7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272704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C43F04D5-B76D-40BE-B29E-20B56E6DCE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736055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A1A843A8-C93C-438A-A5FA-FDD995A1C7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29695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96128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84710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897014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35590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7646218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90325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93319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07005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76E4AB77-0DC9-4325-BB54-874CFE8F7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4944215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365770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67200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379337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811555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3371723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678326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3395793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909674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1486447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444407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76E4AB77-0DC9-4325-BB54-874CFE8F7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7332269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1874335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7933555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8330683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060925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674767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150088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6105004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3887220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228810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6279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F3BC9C10-F125-4F8C-9FD6-286DAECA2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888271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2449995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6200997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401792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1494534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352252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245348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066264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46D34847-47B8-4E1D-9BE0-BA43F882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24284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81DE35B8-F558-4FFF-B87A-DD7A3C2031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04401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323454FE-351A-4093-A9D4-A7DE89A71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76027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3FAE73F8-5273-4AA7-8DE3-49EA9A14C9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03380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FMS 512 Advanced Networking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AUG2020 Rev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C511E-65A8-4A10-AE7A-07AD6A10075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02FE2F53-BF32-4FAC-8192-4443D25AB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53687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285" y="5572126"/>
            <a:ext cx="3600449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2370668" y="1758462"/>
            <a:ext cx="5535897" cy="1416538"/>
          </a:xfrm>
        </p:spPr>
        <p:txBody>
          <a:bodyPr lIns="274320" tIns="182880" rIns="182880" bIns="182880" anchor="t">
            <a:normAutofit/>
          </a:bodyPr>
          <a:lstStyle>
            <a:lvl1pPr algn="l">
              <a:defRPr sz="2100" b="0" spc="1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2370668" y="3175000"/>
            <a:ext cx="5535897" cy="1299308"/>
          </a:xfrm>
        </p:spPr>
        <p:txBody>
          <a:bodyPr lIns="274320" tIns="0" rIns="274320" bIns="0" anchor="ctr">
            <a:no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535C-E0B0-4416-A9FD-C301FA9ABE4B}" type="slidenum">
              <a:rPr lang="en-US">
                <a:solidFill>
                  <a:srgbClr val="4D4E5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E53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5240F-1D3C-4356-B156-941616EE5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504C4-1303-4AD9-B93A-A1AFEE2E5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115FA-330F-4D63-B910-61176FFD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9466-665B-4F89-BC7C-4B2E7332E2E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D5344-C925-46C7-9BBD-759C0467B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CF144-3531-4DF0-951E-972C8B29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6F30-8940-45D9-820E-D0883A844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4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597026"/>
            <a:ext cx="10972800" cy="4529138"/>
          </a:xfrm>
        </p:spPr>
        <p:txBody>
          <a:bodyPr/>
          <a:lstStyle>
            <a:lvl1pPr>
              <a:buNone/>
              <a:defRPr sz="2400">
                <a:solidFill>
                  <a:srgbClr val="262729"/>
                </a:solidFill>
              </a:defRPr>
            </a:lvl1pPr>
            <a:lvl2pPr>
              <a:defRPr sz="2000">
                <a:solidFill>
                  <a:srgbClr val="262729"/>
                </a:solidFill>
              </a:defRPr>
            </a:lvl2pPr>
            <a:lvl3pPr>
              <a:defRPr sz="1800">
                <a:solidFill>
                  <a:srgbClr val="262729"/>
                </a:solidFill>
              </a:defRPr>
            </a:lvl3pPr>
            <a:lvl4pPr>
              <a:defRPr sz="1600">
                <a:solidFill>
                  <a:srgbClr val="262729"/>
                </a:solidFill>
              </a:defRPr>
            </a:lvl4pPr>
            <a:lvl5pPr marL="1144588" indent="-225425">
              <a:defRPr sz="1400">
                <a:solidFill>
                  <a:srgbClr val="262729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45C7F-59DB-455C-87C4-906868C15902}" type="slidenum">
              <a:rPr lang="en-US">
                <a:solidFill>
                  <a:srgbClr val="4D4E5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E53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791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2627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791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3323"/>
            <a:ext cx="53848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684213" indent="-225425">
              <a:defRPr sz="1600"/>
            </a:lvl3pPr>
            <a:lvl4pPr marL="919163" indent="-234950">
              <a:defRPr sz="1600"/>
            </a:lvl4pPr>
            <a:lvl5pPr marL="1144588" indent="-225425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3323"/>
            <a:ext cx="53848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marL="1144588" indent="-225425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C1FCB-88EB-45A3-B1FA-ED937C6B3FEF}" type="slidenum">
              <a:rPr lang="en-US">
                <a:solidFill>
                  <a:srgbClr val="4D4E5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E53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2377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72139"/>
            <a:ext cx="5386917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32377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72139"/>
            <a:ext cx="5389033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4B32-7AF2-4838-8D4C-DC372549658B}" type="slidenum">
              <a:rPr lang="en-US">
                <a:solidFill>
                  <a:srgbClr val="4D4E5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E53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66872-A060-4895-8A5A-0A5559447798}" type="slidenum">
              <a:rPr lang="en-US">
                <a:solidFill>
                  <a:srgbClr val="4D4E5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E53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42941-1E33-4ABB-94F3-E69E6CD19386}" type="slidenum">
              <a:rPr lang="en-US">
                <a:solidFill>
                  <a:srgbClr val="4D4E5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E53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997295"/>
            <a:ext cx="6815667" cy="41288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97296"/>
            <a:ext cx="4011084" cy="4128866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5B63-444C-4173-8A9A-9AD10D1B860C}" type="slidenum">
              <a:rPr lang="en-US">
                <a:solidFill>
                  <a:srgbClr val="4D4E5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E53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391825"/>
            <a:ext cx="7315200" cy="27240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82602"/>
            <a:ext cx="7315200" cy="613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A2FA-C97E-493F-86F5-FB3E66BF8C97}" type="slidenum">
              <a:rPr lang="en-US">
                <a:solidFill>
                  <a:srgbClr val="4D4E5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E53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1920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79388"/>
            <a:ext cx="109728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97025"/>
            <a:ext cx="109728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8200" y="6367464"/>
            <a:ext cx="6540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pPr defTabSz="457200">
              <a:defRPr/>
            </a:pPr>
            <a:fld id="{5D7E2DE4-9870-455A-9F86-E82C7AB3E62B}" type="slidenum">
              <a:rPr lang="en-US" smtClean="0">
                <a:solidFill>
                  <a:srgbClr val="4D4E53">
                    <a:tint val="75000"/>
                  </a:srgb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4D4E53">
                  <a:tint val="75000"/>
                </a:srgb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09600" y="6400801"/>
            <a:ext cx="574886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100" dirty="0">
                <a:solidFill>
                  <a:srgbClr val="FFFFFF">
                    <a:lumMod val="65000"/>
                  </a:srgbClr>
                </a:solidFill>
                <a:latin typeface="Calibri"/>
              </a:rPr>
              <a:t>HEALTHCARE TECHNOLOGY MANAGEMENT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262729"/>
          </a:solidFill>
          <a:latin typeface="Georgia"/>
          <a:ea typeface="Georgia" pitchFamily="18" charset="0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62729"/>
          </a:solidFill>
          <a:latin typeface="Georgia" pitchFamily="18" charset="0"/>
          <a:ea typeface="Georgia" pitchFamily="18" charset="0"/>
          <a:cs typeface="Georgia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62729"/>
          </a:solidFill>
          <a:latin typeface="Georgia" pitchFamily="18" charset="0"/>
          <a:ea typeface="Georgia" pitchFamily="18" charset="0"/>
          <a:cs typeface="Georgia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62729"/>
          </a:solidFill>
          <a:latin typeface="Georgia" pitchFamily="18" charset="0"/>
          <a:ea typeface="Georgia" pitchFamily="18" charset="0"/>
          <a:cs typeface="Georgia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62729"/>
          </a:solidFill>
          <a:latin typeface="Georgia" pitchFamily="18" charset="0"/>
          <a:ea typeface="Georgia" pitchFamily="18" charset="0"/>
          <a:cs typeface="Georgia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262729"/>
          </a:solidFill>
          <a:latin typeface="Georgia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262729"/>
          </a:solidFill>
          <a:latin typeface="Georgia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262729"/>
          </a:solidFill>
          <a:latin typeface="Georgia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262729"/>
          </a:solidFill>
          <a:latin typeface="Georgia" pitchFamily="18" charset="0"/>
        </a:defRPr>
      </a:lvl9pPr>
    </p:titleStyle>
    <p:bodyStyle>
      <a:lvl1pPr marL="225425" indent="-2254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262729"/>
          </a:solidFill>
          <a:latin typeface="+mn-lt"/>
          <a:ea typeface="Georgia" pitchFamily="18" charset="0"/>
          <a:cs typeface="Georgia"/>
        </a:defRPr>
      </a:lvl1pPr>
      <a:lvl2pPr marL="458788" indent="-233363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262729"/>
          </a:solidFill>
          <a:latin typeface="+mn-lt"/>
          <a:ea typeface="Georgia" pitchFamily="18" charset="0"/>
          <a:cs typeface="Georgia"/>
        </a:defRPr>
      </a:lvl2pPr>
      <a:lvl3pPr marL="684213" indent="-2254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262729"/>
          </a:solidFill>
          <a:latin typeface="+mn-lt"/>
          <a:ea typeface="Georgia" pitchFamily="18" charset="0"/>
          <a:cs typeface="Georgia"/>
        </a:defRPr>
      </a:lvl3pPr>
      <a:lvl4pPr marL="919163" indent="-2349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262729"/>
          </a:solidFill>
          <a:latin typeface="+mn-lt"/>
          <a:ea typeface="Georgia" pitchFamily="18" charset="0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Georgia"/>
          <a:ea typeface="Georgia" pitchFamily="18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ownload.microsoft.com/download/e/2/9/e29a9331-965d-4faa-bd2e-7c1db7cd8348/SQL_Server_2019_Licensing_guide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F9A0D0B9-75E9-4171-8C11-D28AF6D5BEAF}"/>
              </a:ext>
            </a:extLst>
          </p:cNvPr>
          <p:cNvSpPr/>
          <p:nvPr/>
        </p:nvSpPr>
        <p:spPr>
          <a:xfrm>
            <a:off x="304800" y="304800"/>
            <a:ext cx="11506200" cy="586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247D8-051C-4A0C-81AC-6EAC0BEAC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B45C7F-59DB-455C-87C4-906868C15902}" type="slidenum">
              <a:rPr lang="en-US" smtClean="0">
                <a:solidFill>
                  <a:srgbClr val="4D4E53">
                    <a:tint val="75000"/>
                  </a:srgbClr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4D4E53">
                  <a:tint val="75000"/>
                </a:srgbClr>
              </a:solidFill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455B8808-35F0-48B6-900B-B11016E1B121}"/>
              </a:ext>
            </a:extLst>
          </p:cNvPr>
          <p:cNvSpPr/>
          <p:nvPr/>
        </p:nvSpPr>
        <p:spPr>
          <a:xfrm>
            <a:off x="8610600" y="6172200"/>
            <a:ext cx="2471927" cy="591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48F978D0-FD02-4B61-B248-D1B1900D3D70}"/>
              </a:ext>
            </a:extLst>
          </p:cNvPr>
          <p:cNvSpPr txBox="1">
            <a:spLocks/>
          </p:cNvSpPr>
          <p:nvPr/>
        </p:nvSpPr>
        <p:spPr>
          <a:xfrm>
            <a:off x="2362200" y="2286000"/>
            <a:ext cx="5334000" cy="54373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>
            <a:lvl1pPr>
              <a:defRPr sz="2400" b="0" i="0">
                <a:solidFill>
                  <a:srgbClr val="262729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12700" algn="ctr" fontAlgn="auto">
              <a:spcBef>
                <a:spcPts val="640"/>
              </a:spcBef>
              <a:spcAft>
                <a:spcPts val="1200"/>
              </a:spcAft>
            </a:pPr>
            <a:r>
              <a:rPr lang="en-US" sz="3000" b="1" kern="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/>
              </a:rPr>
              <a:t>Microsoft SQL Server</a:t>
            </a:r>
            <a:endParaRPr lang="en-US" b="1" kern="0" spc="-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045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47D8A-31C0-4760-B071-5CD96937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6" y="-58626"/>
            <a:ext cx="11582400" cy="1098324"/>
          </a:xfrm>
        </p:spPr>
        <p:txBody>
          <a:bodyPr/>
          <a:lstStyle/>
          <a:p>
            <a:r>
              <a:rPr lang="en-US" sz="3600" b="1" dirty="0"/>
              <a:t>Microsoft SQL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7CC8F-E622-445C-AF76-E22A3C2B0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9753600" cy="507206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Microsoft SQL</a:t>
            </a:r>
          </a:p>
          <a:p>
            <a:r>
              <a:rPr lang="en-US" sz="2400" dirty="0"/>
              <a:t>Basics of a SQL server</a:t>
            </a:r>
          </a:p>
          <a:p>
            <a:pPr lvl="1"/>
            <a:r>
              <a:rPr lang="en-US" sz="2200" dirty="0"/>
              <a:t>Relational database management system</a:t>
            </a:r>
          </a:p>
          <a:p>
            <a:pPr lvl="1"/>
            <a:r>
              <a:rPr lang="en-US" sz="2200" dirty="0"/>
              <a:t>Key components</a:t>
            </a:r>
          </a:p>
          <a:p>
            <a:pPr lvl="2"/>
            <a:r>
              <a:rPr lang="en-US" sz="2000" dirty="0"/>
              <a:t>Database engine</a:t>
            </a:r>
          </a:p>
          <a:p>
            <a:pPr lvl="2"/>
            <a:r>
              <a:rPr lang="en-US" sz="2000" dirty="0"/>
              <a:t>SQL Server</a:t>
            </a:r>
          </a:p>
          <a:p>
            <a:pPr lvl="2"/>
            <a:r>
              <a:rPr lang="en-US" sz="2000" dirty="0"/>
              <a:t>SQL Server Agent</a:t>
            </a:r>
          </a:p>
          <a:p>
            <a:pPr lvl="2"/>
            <a:r>
              <a:rPr lang="en-US" sz="2000" dirty="0"/>
              <a:t>SQL Server Browser</a:t>
            </a:r>
          </a:p>
          <a:p>
            <a:pPr lvl="2"/>
            <a:r>
              <a:rPr lang="en-US" sz="2000" dirty="0"/>
              <a:t>SQL Server Full-Text Search</a:t>
            </a:r>
          </a:p>
          <a:p>
            <a:pPr lvl="2"/>
            <a:r>
              <a:rPr lang="en-US" sz="2000" dirty="0"/>
              <a:t>SQL Server VSS Writer</a:t>
            </a:r>
          </a:p>
          <a:p>
            <a:pPr lvl="2"/>
            <a:r>
              <a:rPr lang="en-US" sz="2000" dirty="0"/>
              <a:t>SQL Server Analysis Services</a:t>
            </a:r>
          </a:p>
          <a:p>
            <a:pPr lvl="2"/>
            <a:r>
              <a:rPr lang="en-US" sz="2000" dirty="0"/>
              <a:t>SQL Server Reporting Services</a:t>
            </a:r>
          </a:p>
          <a:p>
            <a:pPr lvl="2"/>
            <a:r>
              <a:rPr lang="en-US" sz="2000" dirty="0"/>
              <a:t>SQL Server Integration Services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21E4D-B202-4618-9730-62B5A780D0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B45C7F-59DB-455C-87C4-906868C15902}" type="slidenum">
              <a:rPr lang="en-US" smtClean="0">
                <a:solidFill>
                  <a:srgbClr val="4D4E53">
                    <a:tint val="75000"/>
                  </a:srgbClr>
                </a:solidFill>
              </a:rPr>
              <a:pPr>
                <a:defRPr/>
              </a:pPr>
              <a:t>10</a:t>
            </a:fld>
            <a:endParaRPr lang="en-US">
              <a:solidFill>
                <a:srgbClr val="4D4E53">
                  <a:tint val="75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A12C4-6EB9-4788-9EE2-5E46FB034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514600"/>
            <a:ext cx="4062139" cy="32450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4944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F866-61D6-4D11-8333-F38C5519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502"/>
            <a:ext cx="11567786" cy="119743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Microsoft SQL Server Licensing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43A9-D199-4314-8F0E-28A3C78B5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Enterprise licenses are purchased based on CPU cores needed</a:t>
            </a:r>
          </a:p>
          <a:p>
            <a:r>
              <a:rPr lang="en-US" sz="2800" dirty="0"/>
              <a:t>Standard licenses are purchased per server, per core, and client access licenses (CAL’s) are required for either devices or users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22C91-6414-4195-82FB-BF867814F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268289"/>
            <a:ext cx="10064106" cy="2008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94983F-6F52-4044-984B-2040CEB78879}"/>
              </a:ext>
            </a:extLst>
          </p:cNvPr>
          <p:cNvSpPr txBox="1"/>
          <p:nvPr/>
        </p:nvSpPr>
        <p:spPr>
          <a:xfrm>
            <a:off x="990600" y="5486400"/>
            <a:ext cx="754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https://download.microsoft.com/download/e/2/9/e29a9331-965d-4faa-bd2e-7c1db7cd8348/SQL_Server_2019_Licensing_guide.pdf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32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F866-61D6-4D11-8333-F38C5519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502"/>
            <a:ext cx="11567786" cy="119743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SQL </a:t>
            </a:r>
            <a:r>
              <a:rPr lang="en-US" sz="3600" b="1" dirty="0">
                <a:solidFill>
                  <a:schemeClr val="tx1"/>
                </a:solidFill>
              </a:rPr>
              <a:t>Server</a:t>
            </a:r>
            <a:r>
              <a:rPr lang="en-US" sz="3600" b="1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Installation</a:t>
            </a:r>
            <a:endParaRPr lang="en-US" sz="3600" b="1" i="0" u="none" strike="noStrike" baseline="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43A9-D199-4314-8F0E-28A3C78B5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the SQL Server Installation media to the physical (DVD) or virtual drive (ISO file)</a:t>
            </a:r>
          </a:p>
          <a:p>
            <a:r>
              <a:rPr lang="en-US" dirty="0"/>
              <a:t>Run the installation setup command. Click Next to the Installation screen</a:t>
            </a:r>
          </a:p>
          <a:p>
            <a:r>
              <a:rPr lang="en-US" dirty="0"/>
              <a:t>Select </a:t>
            </a:r>
            <a:r>
              <a:rPr lang="en-US" b="1" i="1" dirty="0"/>
              <a:t>“New SQL Server stand-alone installation or add features to an existing installation”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EF12FB8-A6EE-4A8C-9F09-3A3AC3495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41" y="2843697"/>
            <a:ext cx="9631119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6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F866-61D6-4D11-8333-F38C5519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502"/>
            <a:ext cx="11567786" cy="119743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rtl="0"/>
            <a:r>
              <a:rPr lang="en-US" sz="3600" b="1" i="0" u="none" strike="noStrike" baseline="0">
                <a:solidFill>
                  <a:schemeClr val="tx1"/>
                </a:solidFill>
              </a:rPr>
              <a:t>SQL </a:t>
            </a:r>
            <a:r>
              <a:rPr lang="en-US" sz="3600" b="1">
                <a:solidFill>
                  <a:schemeClr val="tx1"/>
                </a:solidFill>
              </a:rPr>
              <a:t>Server</a:t>
            </a:r>
            <a:r>
              <a:rPr lang="en-US" sz="3600" b="1" i="0" u="none" strike="noStrike" baseline="0">
                <a:solidFill>
                  <a:schemeClr val="tx1"/>
                </a:solidFill>
              </a:rPr>
              <a:t> </a:t>
            </a:r>
            <a:r>
              <a:rPr lang="en-US" sz="3600" b="1">
                <a:solidFill>
                  <a:schemeClr val="tx1"/>
                </a:solidFill>
              </a:rPr>
              <a:t>Installation</a:t>
            </a:r>
            <a:endParaRPr lang="en-US" sz="3600" b="1" i="0" u="none" strike="noStrike" baseline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43A9-D199-4314-8F0E-28A3C78B5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SQL Server 2016 Setup screen, simply click “Next” to use the Evaluation license…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4B641B3-38D9-4DE7-B3A8-E2B04B31F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37" y="2388103"/>
            <a:ext cx="7716327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15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F866-61D6-4D11-8333-F38C5519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502"/>
            <a:ext cx="11567786" cy="119743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rtl="0"/>
            <a:r>
              <a:rPr lang="en-US" sz="3600" b="1" i="0" u="none" strike="noStrike" baseline="0">
                <a:solidFill>
                  <a:schemeClr val="tx1"/>
                </a:solidFill>
              </a:rPr>
              <a:t>SQL </a:t>
            </a:r>
            <a:r>
              <a:rPr lang="en-US" sz="3600" b="1">
                <a:solidFill>
                  <a:schemeClr val="tx1"/>
                </a:solidFill>
              </a:rPr>
              <a:t>Server</a:t>
            </a:r>
            <a:r>
              <a:rPr lang="en-US" sz="3600" b="1" i="0" u="none" strike="noStrike" baseline="0">
                <a:solidFill>
                  <a:schemeClr val="tx1"/>
                </a:solidFill>
              </a:rPr>
              <a:t> </a:t>
            </a:r>
            <a:r>
              <a:rPr lang="en-US" sz="3600" b="1">
                <a:solidFill>
                  <a:schemeClr val="tx1"/>
                </a:solidFill>
              </a:rPr>
              <a:t>Installation</a:t>
            </a:r>
            <a:endParaRPr lang="en-US" sz="3600" b="1" i="0" u="none" strike="noStrike" baseline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43A9-D199-4314-8F0E-28A3C78B5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3437299" cy="4529138"/>
          </a:xfrm>
        </p:spPr>
        <p:txBody>
          <a:bodyPr/>
          <a:lstStyle/>
          <a:p>
            <a:r>
              <a:rPr lang="en-US" dirty="0"/>
              <a:t>Agree to the License agreement to continue installation… Click “Next”</a:t>
            </a:r>
            <a:endParaRPr lang="en-US" b="1" i="1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F2A5B0-44EA-46A4-978E-CBF2A8785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39" y="1784854"/>
            <a:ext cx="7630590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90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F866-61D6-4D11-8333-F38C5519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502"/>
            <a:ext cx="11567786" cy="119743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rtl="0"/>
            <a:r>
              <a:rPr lang="en-US" sz="3600" b="1" i="0" u="none" strike="noStrike" baseline="0">
                <a:solidFill>
                  <a:schemeClr val="tx1"/>
                </a:solidFill>
              </a:rPr>
              <a:t>SQL </a:t>
            </a:r>
            <a:r>
              <a:rPr lang="en-US" sz="3600" b="1">
                <a:solidFill>
                  <a:schemeClr val="tx1"/>
                </a:solidFill>
              </a:rPr>
              <a:t>Server</a:t>
            </a:r>
            <a:r>
              <a:rPr lang="en-US" sz="3600" b="1" i="0" u="none" strike="noStrike" baseline="0">
                <a:solidFill>
                  <a:schemeClr val="tx1"/>
                </a:solidFill>
              </a:rPr>
              <a:t> </a:t>
            </a:r>
            <a:r>
              <a:rPr lang="en-US" sz="3600" b="1">
                <a:solidFill>
                  <a:schemeClr val="tx1"/>
                </a:solidFill>
              </a:rPr>
              <a:t>Installation</a:t>
            </a:r>
            <a:endParaRPr lang="en-US" sz="3600" b="1" i="0" u="none" strike="noStrike" baseline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43A9-D199-4314-8F0E-28A3C78B5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a real installation, select “Use Microsoft Update…” to get the latest updates. For class purposes, leave deselected. </a:t>
            </a:r>
            <a:endParaRPr lang="en-US" b="1" i="1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E31FF21-E78D-408B-8CBF-80BFD5858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84" y="2460279"/>
            <a:ext cx="7211431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3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F866-61D6-4D11-8333-F38C5519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502"/>
            <a:ext cx="11567786" cy="119743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rtl="0"/>
            <a:r>
              <a:rPr lang="en-US" sz="3600" b="1" i="0" u="none" strike="noStrike" baseline="0">
                <a:solidFill>
                  <a:schemeClr val="tx1"/>
                </a:solidFill>
              </a:rPr>
              <a:t>SQL </a:t>
            </a:r>
            <a:r>
              <a:rPr lang="en-US" sz="3600" b="1">
                <a:solidFill>
                  <a:schemeClr val="tx1"/>
                </a:solidFill>
              </a:rPr>
              <a:t>Server</a:t>
            </a:r>
            <a:r>
              <a:rPr lang="en-US" sz="3600" b="1" i="0" u="none" strike="noStrike" baseline="0">
                <a:solidFill>
                  <a:schemeClr val="tx1"/>
                </a:solidFill>
              </a:rPr>
              <a:t> </a:t>
            </a:r>
            <a:r>
              <a:rPr lang="en-US" sz="3600" b="1">
                <a:solidFill>
                  <a:schemeClr val="tx1"/>
                </a:solidFill>
              </a:rPr>
              <a:t>Installation</a:t>
            </a:r>
            <a:endParaRPr lang="en-US" sz="3600" b="1" i="0" u="none" strike="noStrike" baseline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43A9-D199-4314-8F0E-28A3C78B5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4043881" cy="4529138"/>
          </a:xfrm>
        </p:spPr>
        <p:txBody>
          <a:bodyPr/>
          <a:lstStyle/>
          <a:p>
            <a:r>
              <a:rPr lang="en-US" dirty="0"/>
              <a:t>The Install Rules process will confirm installation compatibility with this server. </a:t>
            </a:r>
          </a:p>
          <a:p>
            <a:r>
              <a:rPr lang="en-US" dirty="0"/>
              <a:t>If all passes, Click “Next”</a:t>
            </a:r>
            <a:endParaRPr lang="en-US" b="1" i="1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FCEB709-63B9-4648-B833-31B1ECD57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34" y="1318652"/>
            <a:ext cx="7125552" cy="49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50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F866-61D6-4D11-8333-F38C5519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502"/>
            <a:ext cx="11567786" cy="119743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rtl="0"/>
            <a:r>
              <a:rPr lang="en-US" sz="3600" b="1" i="0" u="none" strike="noStrike" baseline="0">
                <a:solidFill>
                  <a:schemeClr val="tx1"/>
                </a:solidFill>
              </a:rPr>
              <a:t>SQL </a:t>
            </a:r>
            <a:r>
              <a:rPr lang="en-US" sz="3600" b="1">
                <a:solidFill>
                  <a:schemeClr val="tx1"/>
                </a:solidFill>
              </a:rPr>
              <a:t>Server</a:t>
            </a:r>
            <a:r>
              <a:rPr lang="en-US" sz="3600" b="1" i="0" u="none" strike="noStrike" baseline="0">
                <a:solidFill>
                  <a:schemeClr val="tx1"/>
                </a:solidFill>
              </a:rPr>
              <a:t> </a:t>
            </a:r>
            <a:r>
              <a:rPr lang="en-US" sz="3600" b="1">
                <a:solidFill>
                  <a:schemeClr val="tx1"/>
                </a:solidFill>
              </a:rPr>
              <a:t>Installation</a:t>
            </a:r>
            <a:endParaRPr lang="en-US" sz="3600" b="1" i="0" u="none" strike="noStrike" baseline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43A9-D199-4314-8F0E-28A3C78B5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Feature Selection step, Select “Database Engine Services,” then click “Next”</a:t>
            </a:r>
            <a:endParaRPr lang="en-US" b="1" i="1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61872E-3704-4761-BD9A-6150A9FE5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75" y="2472612"/>
            <a:ext cx="6494299" cy="31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97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F866-61D6-4D11-8333-F38C5519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502"/>
            <a:ext cx="11567786" cy="119743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rtl="0"/>
            <a:r>
              <a:rPr lang="en-US" sz="3600" b="1" i="0" u="none" strike="noStrike" baseline="0">
                <a:solidFill>
                  <a:schemeClr val="tx1"/>
                </a:solidFill>
              </a:rPr>
              <a:t>SQL </a:t>
            </a:r>
            <a:r>
              <a:rPr lang="en-US" sz="3600" b="1">
                <a:solidFill>
                  <a:schemeClr val="tx1"/>
                </a:solidFill>
              </a:rPr>
              <a:t>Server</a:t>
            </a:r>
            <a:r>
              <a:rPr lang="en-US" sz="3600" b="1" i="0" u="none" strike="noStrike" baseline="0">
                <a:solidFill>
                  <a:schemeClr val="tx1"/>
                </a:solidFill>
              </a:rPr>
              <a:t> </a:t>
            </a:r>
            <a:r>
              <a:rPr lang="en-US" sz="3600" b="1">
                <a:solidFill>
                  <a:schemeClr val="tx1"/>
                </a:solidFill>
              </a:rPr>
              <a:t>Installation</a:t>
            </a:r>
            <a:endParaRPr lang="en-US" sz="3600" b="1" i="0" u="none" strike="noStrike" baseline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43A9-D199-4314-8F0E-28A3C78B5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 Clicking “Next” until the Instance Configuration step. In case of a first installation, enter the Instance ID. A good idea is to change the default values (MSSQLSERVER) to the organization’s naming convention</a:t>
            </a:r>
          </a:p>
          <a:p>
            <a:r>
              <a:rPr lang="en-US" dirty="0"/>
              <a:t>Click Next</a:t>
            </a:r>
            <a:endParaRPr lang="en-US" b="1" i="1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3F8D78-ECF2-4B30-BD61-37C0BA0AB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54" y="2718769"/>
            <a:ext cx="7640116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75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F866-61D6-4D11-8333-F38C5519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502"/>
            <a:ext cx="11567786" cy="119743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rtl="0"/>
            <a:r>
              <a:rPr lang="en-US" sz="3600" b="1" i="0" u="none" strike="noStrike" baseline="0">
                <a:solidFill>
                  <a:schemeClr val="tx1"/>
                </a:solidFill>
              </a:rPr>
              <a:t>SQL </a:t>
            </a:r>
            <a:r>
              <a:rPr lang="en-US" sz="3600" b="1">
                <a:solidFill>
                  <a:schemeClr val="tx1"/>
                </a:solidFill>
              </a:rPr>
              <a:t>Server</a:t>
            </a:r>
            <a:r>
              <a:rPr lang="en-US" sz="3600" b="1" i="0" u="none" strike="noStrike" baseline="0">
                <a:solidFill>
                  <a:schemeClr val="tx1"/>
                </a:solidFill>
              </a:rPr>
              <a:t> </a:t>
            </a:r>
            <a:r>
              <a:rPr lang="en-US" sz="3600" b="1">
                <a:solidFill>
                  <a:schemeClr val="tx1"/>
                </a:solidFill>
              </a:rPr>
              <a:t>Installation</a:t>
            </a:r>
            <a:endParaRPr lang="en-US" sz="3600" b="1" i="0" u="none" strike="noStrike" baseline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43A9-D199-4314-8F0E-28A3C78B5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case that this is not the first installation, then do select another Instance name for this installation.</a:t>
            </a:r>
          </a:p>
          <a:p>
            <a:r>
              <a:rPr lang="en-US" dirty="0"/>
              <a:t>Follow your naming conventions.</a:t>
            </a:r>
            <a:endParaRPr lang="en-US" b="1" i="1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8D44FB-A3D6-4805-990D-DF3B686FA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645" y="3058419"/>
            <a:ext cx="7744906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C204-FED2-45A9-AD13-773A7CAF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FEE98-0B2E-42BB-A251-A30B41035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03" y="1524000"/>
            <a:ext cx="10972800" cy="45291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Database Basics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Installation and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Working with SQL 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Retrieving, Sorting, Filtering, and Manipulating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Joining Tables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Inserting, Updating, and Deleting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Users and Backups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EEE75-17DC-45A8-A938-2177AE2D0F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B45C7F-59DB-455C-87C4-906868C15902}" type="slidenum">
              <a:rPr lang="en-US" smtClean="0">
                <a:solidFill>
                  <a:srgbClr val="4D4E53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4D4E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81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F866-61D6-4D11-8333-F38C5519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502"/>
            <a:ext cx="11567786" cy="119743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rtl="0"/>
            <a:r>
              <a:rPr lang="en-US" sz="3600" b="1" i="0" u="none" strike="noStrike" baseline="0">
                <a:solidFill>
                  <a:schemeClr val="tx1"/>
                </a:solidFill>
              </a:rPr>
              <a:t>SQL </a:t>
            </a:r>
            <a:r>
              <a:rPr lang="en-US" sz="3600" b="1">
                <a:solidFill>
                  <a:schemeClr val="tx1"/>
                </a:solidFill>
              </a:rPr>
              <a:t>Server</a:t>
            </a:r>
            <a:r>
              <a:rPr lang="en-US" sz="3600" b="1" i="0" u="none" strike="noStrike" baseline="0">
                <a:solidFill>
                  <a:schemeClr val="tx1"/>
                </a:solidFill>
              </a:rPr>
              <a:t> </a:t>
            </a:r>
            <a:r>
              <a:rPr lang="en-US" sz="3600" b="1">
                <a:solidFill>
                  <a:schemeClr val="tx1"/>
                </a:solidFill>
              </a:rPr>
              <a:t>Installation</a:t>
            </a:r>
            <a:endParaRPr lang="en-US" sz="3600" b="1" i="0" u="none" strike="noStrike" baseline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43A9-D199-4314-8F0E-28A3C78B5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Authentication Mode screen, select “Mixed Mode” and use both the SQL server accounts and the AD accounts. Provide a password for the “</a:t>
            </a:r>
            <a:r>
              <a:rPr lang="en-US" dirty="0" err="1"/>
              <a:t>sa</a:t>
            </a:r>
            <a:r>
              <a:rPr lang="en-US" dirty="0"/>
              <a:t>” account. For AD accounts, those already have a password.</a:t>
            </a:r>
          </a:p>
          <a:p>
            <a:r>
              <a:rPr lang="en-US" dirty="0"/>
              <a:t>Click “Next”</a:t>
            </a:r>
            <a:endParaRPr lang="en-US" b="1" i="1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7653A5-AE58-494D-9601-688B7BEF6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39" y="2633424"/>
            <a:ext cx="5744377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02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F866-61D6-4D11-8333-F38C5519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502"/>
            <a:ext cx="11567786" cy="119743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rtl="0"/>
            <a:r>
              <a:rPr lang="en-US" sz="3600" b="1" i="0" u="none" strike="noStrike" baseline="0">
                <a:solidFill>
                  <a:schemeClr val="tx1"/>
                </a:solidFill>
              </a:rPr>
              <a:t>SQL </a:t>
            </a:r>
            <a:r>
              <a:rPr lang="en-US" sz="3600" b="1">
                <a:solidFill>
                  <a:schemeClr val="tx1"/>
                </a:solidFill>
              </a:rPr>
              <a:t>Server</a:t>
            </a:r>
            <a:r>
              <a:rPr lang="en-US" sz="3600" b="1" i="0" u="none" strike="noStrike" baseline="0">
                <a:solidFill>
                  <a:schemeClr val="tx1"/>
                </a:solidFill>
              </a:rPr>
              <a:t> </a:t>
            </a:r>
            <a:r>
              <a:rPr lang="en-US" sz="3600" b="1">
                <a:solidFill>
                  <a:schemeClr val="tx1"/>
                </a:solidFill>
              </a:rPr>
              <a:t>Installation</a:t>
            </a:r>
            <a:endParaRPr lang="en-US" sz="3600" b="1" i="0" u="none" strike="noStrike" baseline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43A9-D199-4314-8F0E-28A3C78B5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3421224" cy="4529138"/>
          </a:xfrm>
        </p:spPr>
        <p:txBody>
          <a:bodyPr/>
          <a:lstStyle/>
          <a:p>
            <a:r>
              <a:rPr lang="en-US" dirty="0"/>
              <a:t>Keep on clicking “Next” to the default values until the “Ready to Install” screen. </a:t>
            </a:r>
          </a:p>
          <a:p>
            <a:r>
              <a:rPr lang="en-US" dirty="0"/>
              <a:t>At this point, review the installation selections. </a:t>
            </a:r>
          </a:p>
          <a:p>
            <a:r>
              <a:rPr lang="en-US" dirty="0"/>
              <a:t>Click Install and watch the installation bar...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54BE82-260D-456C-88A9-C0E2F247C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819" y="1801761"/>
            <a:ext cx="7630590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34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F866-61D6-4D11-8333-F38C5519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502"/>
            <a:ext cx="11567786" cy="119743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rtl="0"/>
            <a:r>
              <a:rPr lang="en-US" sz="3600" b="1" i="0" u="none" strike="noStrike" baseline="0">
                <a:solidFill>
                  <a:schemeClr val="tx1"/>
                </a:solidFill>
              </a:rPr>
              <a:t>SQL </a:t>
            </a:r>
            <a:r>
              <a:rPr lang="en-US" sz="3600" b="1">
                <a:solidFill>
                  <a:schemeClr val="tx1"/>
                </a:solidFill>
              </a:rPr>
              <a:t>Server</a:t>
            </a:r>
            <a:r>
              <a:rPr lang="en-US" sz="3600" b="1" i="0" u="none" strike="noStrike" baseline="0">
                <a:solidFill>
                  <a:schemeClr val="tx1"/>
                </a:solidFill>
              </a:rPr>
              <a:t> </a:t>
            </a:r>
            <a:r>
              <a:rPr lang="en-US" sz="3600" b="1">
                <a:solidFill>
                  <a:schemeClr val="tx1"/>
                </a:solidFill>
              </a:rPr>
              <a:t>Installation</a:t>
            </a:r>
            <a:endParaRPr lang="en-US" sz="3600" b="1" i="0" u="none" strike="noStrike" baseline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43A9-D199-4314-8F0E-28A3C78B5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4037045" cy="4529138"/>
          </a:xfrm>
        </p:spPr>
        <p:txBody>
          <a:bodyPr/>
          <a:lstStyle/>
          <a:p>
            <a:r>
              <a:rPr lang="en-US" dirty="0"/>
              <a:t>After the installation has completed and the server rebooted, Join this server computer as a member server to the domain.</a:t>
            </a:r>
          </a:p>
          <a:p>
            <a:r>
              <a:rPr lang="en-US" dirty="0"/>
              <a:t>Reboot.</a:t>
            </a:r>
            <a:endParaRPr lang="en-US" b="1" i="1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A46882-DB89-486B-B55A-91D98552E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06" y="1679484"/>
            <a:ext cx="6763694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7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F866-61D6-4D11-8333-F38C5519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502"/>
            <a:ext cx="11567786" cy="119743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rtl="0"/>
            <a:r>
              <a:rPr lang="en-US" sz="3600" b="1" i="0" u="none" strike="noStrike" baseline="0">
                <a:solidFill>
                  <a:schemeClr val="tx1"/>
                </a:solidFill>
              </a:rPr>
              <a:t>SQL </a:t>
            </a:r>
            <a:r>
              <a:rPr lang="en-US" sz="3600" b="1">
                <a:solidFill>
                  <a:schemeClr val="tx1"/>
                </a:solidFill>
              </a:rPr>
              <a:t>Server</a:t>
            </a:r>
            <a:r>
              <a:rPr lang="en-US" sz="3600" b="1" i="0" u="none" strike="noStrike" baseline="0">
                <a:solidFill>
                  <a:schemeClr val="tx1"/>
                </a:solidFill>
              </a:rPr>
              <a:t> </a:t>
            </a:r>
            <a:r>
              <a:rPr lang="en-US" sz="3600" b="1">
                <a:solidFill>
                  <a:schemeClr val="tx1"/>
                </a:solidFill>
              </a:rPr>
              <a:t>Installation</a:t>
            </a:r>
            <a:endParaRPr lang="en-US" sz="3600" b="1" i="0" u="none" strike="noStrike" baseline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43A9-D199-4314-8F0E-28A3C78B5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5954162" cy="4529138"/>
          </a:xfrm>
        </p:spPr>
        <p:txBody>
          <a:bodyPr/>
          <a:lstStyle/>
          <a:p>
            <a:r>
              <a:rPr lang="en-US" dirty="0"/>
              <a:t>In the Domain Controller, In </a:t>
            </a:r>
            <a:r>
              <a:rPr lang="en-US" b="1" i="1" dirty="0"/>
              <a:t>“Active Directory Users and Computers”</a:t>
            </a:r>
            <a:r>
              <a:rPr lang="en-US" dirty="0"/>
              <a:t> confirm that there is a new computer in the “Computers” folder: SQLSERVER</a:t>
            </a:r>
          </a:p>
          <a:p>
            <a:r>
              <a:rPr lang="en-US" dirty="0"/>
              <a:t>Now, it’s easier to enforce security authentication and authorization rules.   </a:t>
            </a:r>
            <a:endParaRPr lang="en-US" b="1" i="1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6B83517-042B-47CE-B0A0-7D0B4D7D8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8"/>
          <a:stretch/>
        </p:blipFill>
        <p:spPr>
          <a:xfrm>
            <a:off x="6651279" y="2029185"/>
            <a:ext cx="4931121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70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F866-61D6-4D11-8333-F38C5519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502"/>
            <a:ext cx="11567786" cy="119743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rtl="0"/>
            <a:r>
              <a:rPr lang="en-US" sz="3600" b="1" i="0" u="none" strike="noStrike" baseline="0">
                <a:solidFill>
                  <a:schemeClr val="tx1"/>
                </a:solidFill>
              </a:rPr>
              <a:t>SQL </a:t>
            </a:r>
            <a:r>
              <a:rPr lang="en-US" sz="3600" b="1">
                <a:solidFill>
                  <a:schemeClr val="tx1"/>
                </a:solidFill>
              </a:rPr>
              <a:t>Server</a:t>
            </a:r>
            <a:r>
              <a:rPr lang="en-US" sz="3600" b="1" i="0" u="none" strike="noStrike" baseline="0">
                <a:solidFill>
                  <a:schemeClr val="tx1"/>
                </a:solidFill>
              </a:rPr>
              <a:t> </a:t>
            </a:r>
            <a:r>
              <a:rPr lang="en-US" sz="3600" b="1">
                <a:solidFill>
                  <a:schemeClr val="tx1"/>
                </a:solidFill>
              </a:rPr>
              <a:t>Installation</a:t>
            </a:r>
            <a:endParaRPr lang="en-US" sz="3600" b="1" i="0" u="none" strike="noStrike" baseline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43A9-D199-4314-8F0E-28A3C78B5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the SQL Server has finished rebooting and is part of the Domain, Look for SQL Server Configuration Manager and start it.</a:t>
            </a:r>
          </a:p>
          <a:p>
            <a:r>
              <a:rPr lang="en-US" dirty="0"/>
              <a:t>Then, in SQL Services, Right-Click SQL Server Agent. Click on the Service tab and configure it for </a:t>
            </a:r>
            <a:r>
              <a:rPr lang="en-US" i="1" dirty="0"/>
              <a:t>Automatic</a:t>
            </a:r>
            <a:r>
              <a:rPr lang="en-US" dirty="0"/>
              <a:t> start then, Start the Service.</a:t>
            </a:r>
          </a:p>
          <a:p>
            <a:endParaRPr lang="en-US" b="1" i="1" dirty="0"/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0433FE3-5DFD-402B-8149-DE9193593C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" b="10510"/>
          <a:stretch/>
        </p:blipFill>
        <p:spPr>
          <a:xfrm>
            <a:off x="1618994" y="3038931"/>
            <a:ext cx="8392696" cy="308723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3B3D660-D976-452A-B423-ED50DE276A0F}"/>
              </a:ext>
            </a:extLst>
          </p:cNvPr>
          <p:cNvSpPr/>
          <p:nvPr/>
        </p:nvSpPr>
        <p:spPr>
          <a:xfrm>
            <a:off x="6898741" y="5540721"/>
            <a:ext cx="2779413" cy="488887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54398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F866-61D6-4D11-8333-F38C5519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502"/>
            <a:ext cx="11567786" cy="119743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rtl="0"/>
            <a:r>
              <a:rPr lang="en-US" sz="3600" b="1" i="0" u="none" strike="noStrike" baseline="0">
                <a:solidFill>
                  <a:schemeClr val="tx1"/>
                </a:solidFill>
              </a:rPr>
              <a:t>SQL </a:t>
            </a:r>
            <a:r>
              <a:rPr lang="en-US" sz="3600" b="1">
                <a:solidFill>
                  <a:schemeClr val="tx1"/>
                </a:solidFill>
              </a:rPr>
              <a:t>Server</a:t>
            </a:r>
            <a:r>
              <a:rPr lang="en-US" sz="3600" b="1" i="0" u="none" strike="noStrike" baseline="0">
                <a:solidFill>
                  <a:schemeClr val="tx1"/>
                </a:solidFill>
              </a:rPr>
              <a:t> </a:t>
            </a:r>
            <a:r>
              <a:rPr lang="en-US" sz="3600" b="1">
                <a:solidFill>
                  <a:schemeClr val="tx1"/>
                </a:solidFill>
              </a:rPr>
              <a:t>Installation</a:t>
            </a:r>
            <a:endParaRPr lang="en-US" sz="3600" b="1" i="0" u="none" strike="noStrike" baseline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43A9-D199-4314-8F0E-28A3C78B5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5963216" cy="4529138"/>
          </a:xfrm>
        </p:spPr>
        <p:txBody>
          <a:bodyPr/>
          <a:lstStyle/>
          <a:p>
            <a:r>
              <a:rPr lang="en-US" dirty="0"/>
              <a:t>Look for SQL Server Management Studio and start it.</a:t>
            </a:r>
          </a:p>
          <a:p>
            <a:r>
              <a:rPr lang="en-US" dirty="0"/>
              <a:t>In the Object Explorer, Click on Connect.</a:t>
            </a:r>
          </a:p>
          <a:p>
            <a:r>
              <a:rPr lang="en-US" dirty="0"/>
              <a:t>The Login Dialog shows up</a:t>
            </a:r>
          </a:p>
          <a:p>
            <a:r>
              <a:rPr lang="en-US" dirty="0"/>
              <a:t>Login with the </a:t>
            </a:r>
            <a:r>
              <a:rPr lang="en-US" dirty="0" err="1"/>
              <a:t>sa</a:t>
            </a:r>
            <a:r>
              <a:rPr lang="en-US" dirty="0"/>
              <a:t> account, for</a:t>
            </a:r>
            <a:br>
              <a:rPr lang="en-US" dirty="0"/>
            </a:br>
            <a:r>
              <a:rPr lang="en-US" dirty="0"/>
              <a:t>which we gave it a password.</a:t>
            </a:r>
          </a:p>
          <a:p>
            <a:r>
              <a:rPr lang="en-US" dirty="0"/>
              <a:t>The Server name is defaulted to</a:t>
            </a:r>
            <a:br>
              <a:rPr lang="en-US" dirty="0"/>
            </a:br>
            <a:r>
              <a:rPr lang="en-US" dirty="0" err="1"/>
              <a:t>SQLServer</a:t>
            </a:r>
            <a:r>
              <a:rPr lang="en-US" dirty="0"/>
              <a:t>, or look in the </a:t>
            </a:r>
            <a:br>
              <a:rPr lang="en-US" dirty="0"/>
            </a:br>
            <a:r>
              <a:rPr lang="en-US" dirty="0"/>
              <a:t>Registered Servers dialog, under</a:t>
            </a:r>
            <a:br>
              <a:rPr lang="en-US" dirty="0"/>
            </a:br>
            <a:r>
              <a:rPr lang="en-US" dirty="0"/>
              <a:t>Database Engine, Local Server</a:t>
            </a:r>
            <a:br>
              <a:rPr lang="en-US" dirty="0"/>
            </a:br>
            <a:r>
              <a:rPr lang="en-US" dirty="0"/>
              <a:t>Groups…</a:t>
            </a:r>
          </a:p>
          <a:p>
            <a:r>
              <a:rPr lang="en-US" dirty="0"/>
              <a:t>Connect </a:t>
            </a:r>
            <a:endParaRPr lang="en-US" b="1" i="1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14D59B6-98B3-4FE9-9F57-DACF64CFF3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8" b="15070"/>
          <a:stretch/>
        </p:blipFill>
        <p:spPr>
          <a:xfrm>
            <a:off x="4589991" y="2728387"/>
            <a:ext cx="7264013" cy="35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19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F866-61D6-4D11-8333-F38C5519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rtl="0"/>
            <a:r>
              <a:rPr lang="en-US" sz="3600" b="1" i="0" u="none" strike="noStrike" baseline="0">
                <a:solidFill>
                  <a:schemeClr val="tx1"/>
                </a:solidFill>
              </a:rPr>
              <a:t>SQL </a:t>
            </a:r>
            <a:r>
              <a:rPr lang="en-US" sz="3600" b="1">
                <a:solidFill>
                  <a:schemeClr val="tx1"/>
                </a:solidFill>
              </a:rPr>
              <a:t>Server</a:t>
            </a:r>
            <a:r>
              <a:rPr lang="en-US" sz="3600" b="1" i="0" u="none" strike="noStrike" baseline="0">
                <a:solidFill>
                  <a:schemeClr val="tx1"/>
                </a:solidFill>
              </a:rPr>
              <a:t> </a:t>
            </a:r>
            <a:r>
              <a:rPr lang="en-US" sz="3600" b="1">
                <a:solidFill>
                  <a:schemeClr val="tx1"/>
                </a:solidFill>
              </a:rPr>
              <a:t>Installation</a:t>
            </a:r>
            <a:endParaRPr lang="en-US" sz="3600" b="1" i="0" u="none" strike="noStrike" baseline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43A9-D199-4314-8F0E-28A3C78B5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6734" y="1736711"/>
            <a:ext cx="5384800" cy="4202841"/>
          </a:xfrm>
        </p:spPr>
        <p:txBody>
          <a:bodyPr/>
          <a:lstStyle/>
          <a:p>
            <a:r>
              <a:rPr lang="en-US" dirty="0"/>
              <a:t>Allow for other logins:</a:t>
            </a:r>
          </a:p>
          <a:p>
            <a:r>
              <a:rPr lang="en-US" dirty="0"/>
              <a:t>From the Security object, Right-Click on Logins, Select “New Login”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504AEC-D4DD-4AD6-B604-15B1D7530D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1"/>
          <a:stretch/>
        </p:blipFill>
        <p:spPr>
          <a:xfrm>
            <a:off x="4912061" y="2721968"/>
            <a:ext cx="3077004" cy="3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05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F866-61D6-4D11-8333-F38C5519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SQL </a:t>
            </a:r>
            <a:r>
              <a:rPr lang="en-US" sz="3600" b="1" dirty="0">
                <a:solidFill>
                  <a:schemeClr val="tx1"/>
                </a:solidFill>
              </a:rPr>
              <a:t>Server</a:t>
            </a:r>
            <a:r>
              <a:rPr lang="en-US" sz="3600" b="1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Installation</a:t>
            </a:r>
            <a:endParaRPr lang="en-US" sz="3600" b="1" i="0" u="none" strike="noStrike" baseline="0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DD7828-061A-4123-B7DA-81ED3EB16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69873"/>
            <a:ext cx="4803192" cy="4202841"/>
          </a:xfrm>
        </p:spPr>
        <p:txBody>
          <a:bodyPr>
            <a:normAutofit/>
          </a:bodyPr>
          <a:lstStyle/>
          <a:p>
            <a:r>
              <a:rPr lang="en-US" sz="2000" dirty="0"/>
              <a:t>In the Login Dialog, enter a login name from the domain, Click on Search</a:t>
            </a:r>
          </a:p>
          <a:p>
            <a:r>
              <a:rPr lang="en-US" sz="2000" dirty="0"/>
              <a:t>In the Select User dialog, click on Locations,</a:t>
            </a:r>
          </a:p>
          <a:p>
            <a:r>
              <a:rPr lang="en-US" sz="2000" dirty="0"/>
              <a:t>Select Entire Directory</a:t>
            </a:r>
          </a:p>
          <a:p>
            <a:r>
              <a:rPr lang="en-US" sz="2000" dirty="0"/>
              <a:t>Back to the Select User dialog, enter the user name to authorize, (user11) and click on Check Names</a:t>
            </a:r>
          </a:p>
          <a:p>
            <a:r>
              <a:rPr lang="en-US" sz="2000" dirty="0"/>
              <a:t>Once the user account has validated, Click OK</a:t>
            </a:r>
          </a:p>
        </p:txBody>
      </p:sp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1A2A974-21C4-401E-B244-EEEF16C8C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22" y="2631233"/>
            <a:ext cx="6254469" cy="304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85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1AA8-C2E5-41A1-8AAD-754FA210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6"/>
            <a:ext cx="11567786" cy="1145239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SQL </a:t>
            </a:r>
            <a:r>
              <a:rPr lang="en-US" sz="3600" b="1" dirty="0">
                <a:solidFill>
                  <a:schemeClr val="tx1"/>
                </a:solidFill>
              </a:rPr>
              <a:t>Server</a:t>
            </a:r>
            <a:r>
              <a:rPr lang="en-US" sz="3600" b="1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Installation</a:t>
            </a:r>
            <a:endParaRPr lang="en-US" sz="3600" b="1" i="0" u="none" strike="noStrike" baseline="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1BB86-25E0-4F1D-A8E5-789AF0A2A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4270310" cy="4529138"/>
          </a:xfrm>
        </p:spPr>
        <p:txBody>
          <a:bodyPr/>
          <a:lstStyle/>
          <a:p>
            <a:r>
              <a:rPr lang="en-US" dirty="0"/>
              <a:t>Back to the Login Properties dialog,</a:t>
            </a:r>
          </a:p>
          <a:p>
            <a:r>
              <a:rPr lang="en-US" dirty="0"/>
              <a:t>Click on User Mapping</a:t>
            </a:r>
          </a:p>
          <a:p>
            <a:r>
              <a:rPr lang="en-US" dirty="0"/>
              <a:t>Select the Default “master” database</a:t>
            </a:r>
          </a:p>
          <a:p>
            <a:r>
              <a:rPr lang="en-US" dirty="0"/>
              <a:t>The user’s account will populate to the right</a:t>
            </a:r>
          </a:p>
          <a:p>
            <a:r>
              <a:rPr lang="en-US" dirty="0"/>
              <a:t>Further right, under Default Schema, if it doesn’t enter the default option “</a:t>
            </a:r>
            <a:r>
              <a:rPr lang="en-US" dirty="0" err="1"/>
              <a:t>dbo</a:t>
            </a:r>
            <a:r>
              <a:rPr lang="en-US" dirty="0"/>
              <a:t>” (database owner), then type it.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B5934B-5AC6-4BED-9857-11A9F338C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156" y="2680270"/>
            <a:ext cx="6697010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44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EFF7A-6481-4CE8-85A6-7FAF58FA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6"/>
            <a:ext cx="11567786" cy="1145239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rtl="0"/>
            <a:r>
              <a:rPr lang="en-US" sz="3600" b="1" i="0" u="none" strike="noStrike" baseline="0">
                <a:solidFill>
                  <a:schemeClr val="tx1"/>
                </a:solidFill>
              </a:rPr>
              <a:t>The “sa” </a:t>
            </a:r>
            <a:r>
              <a:rPr lang="en-US" sz="3600" b="1">
                <a:solidFill>
                  <a:schemeClr val="tx1"/>
                </a:solidFill>
              </a:rPr>
              <a:t>Account</a:t>
            </a:r>
            <a:endParaRPr lang="en-US" sz="3600" b="1" i="0" u="none" strike="noStrike" baseline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FDCD5-25D0-4C63-9EA1-A54F1D85D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4718180" cy="4529138"/>
          </a:xfrm>
        </p:spPr>
        <p:txBody>
          <a:bodyPr/>
          <a:lstStyle/>
          <a:p>
            <a:r>
              <a:rPr lang="en-US" dirty="0"/>
              <a:t>Normally, DBAs prefer to login with the “</a:t>
            </a:r>
            <a:r>
              <a:rPr lang="en-US" dirty="0" err="1"/>
              <a:t>sa</a:t>
            </a:r>
            <a:r>
              <a:rPr lang="en-US" dirty="0"/>
              <a:t>” or system administrator account.</a:t>
            </a:r>
          </a:p>
          <a:p>
            <a:r>
              <a:rPr lang="en-US" dirty="0"/>
              <a:t>That is a default behavior from the days when they took the SQL class, which defaults to the time when SQL Server was usually installed outside of a Microsoft Active Directory Network (before it, really), in the 1990s…</a:t>
            </a:r>
          </a:p>
          <a:p>
            <a:r>
              <a:rPr lang="en-US" dirty="0"/>
              <a:t>We prefer to use Active Directory accounts for better accountability and authentication/authorization.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56CBC5B-F8AB-484F-A329-D575CE535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9" r="3877"/>
          <a:stretch/>
        </p:blipFill>
        <p:spPr>
          <a:xfrm>
            <a:off x="5912499" y="1597025"/>
            <a:ext cx="5013647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8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C44D1-D74A-7442-4114-F72677294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94C0-63AA-5F1B-8788-12E7ABC7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A1210-B8DA-68EC-835D-8261DD69A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7026"/>
            <a:ext cx="6172200" cy="4651374"/>
          </a:xfrm>
        </p:spPr>
        <p:txBody>
          <a:bodyPr/>
          <a:lstStyle/>
          <a:p>
            <a:pPr marL="0" indent="0"/>
            <a:r>
              <a:rPr lang="en-US" sz="2800" dirty="0"/>
              <a:t>What is a database?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container created to store organized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Usually, a file or set of files.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6DE34-0E14-36BB-2631-21171C5D0D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B45C7F-59DB-455C-87C4-906868C15902}" type="slidenum">
              <a:rPr lang="en-US" smtClean="0">
                <a:solidFill>
                  <a:srgbClr val="4D4E53">
                    <a:tint val="75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4D4E53">
                  <a:tint val="75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FA4A2-4B2A-A6D1-8C59-EB71EB60C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1976" y="1930158"/>
            <a:ext cx="3480042" cy="348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33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Other </a:t>
            </a:r>
            <a:r>
              <a:rPr lang="en-US" sz="3600" b="1" dirty="0">
                <a:solidFill>
                  <a:schemeClr val="tx1"/>
                </a:solidFill>
              </a:rPr>
              <a:t>Administrative</a:t>
            </a:r>
            <a:r>
              <a:rPr lang="en-US" sz="3600" b="1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Accounts</a:t>
            </a:r>
            <a:r>
              <a:rPr lang="en-US" sz="3600" b="1" i="0" u="none" strike="noStrike" baseline="0" dirty="0">
                <a:solidFill>
                  <a:schemeClr val="tx1"/>
                </a:solidFill>
              </a:rPr>
              <a:t> (</a:t>
            </a:r>
            <a:r>
              <a:rPr lang="en-US" sz="3600" b="1" dirty="0">
                <a:solidFill>
                  <a:schemeClr val="tx1"/>
                </a:solidFill>
              </a:rPr>
              <a:t>Security</a:t>
            </a:r>
            <a:r>
              <a:rPr lang="en-US" sz="3600" b="1" i="0" u="none" strike="noStrike" baseline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3747796" cy="4529138"/>
          </a:xfrm>
        </p:spPr>
        <p:txBody>
          <a:bodyPr/>
          <a:lstStyle/>
          <a:p>
            <a:r>
              <a:rPr lang="en-US" dirty="0"/>
              <a:t>So, after having allowed for other Active Directory accounts, one can now use those accounts to more safely administer the SQL Server environment</a:t>
            </a:r>
          </a:p>
          <a:p>
            <a:r>
              <a:rPr lang="en-US" dirty="0"/>
              <a:t>Logging in from a device other than the SQL server requires opening ports in host and network firewalls, from the standard 1433 to other registered ports specific to a given database.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DB93BA-A43D-4A50-AEA4-1AA2F1A03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99" y="1597025"/>
            <a:ext cx="7316221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85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Lab 1 – Installing SQL Server and </a:t>
            </a:r>
            <a:r>
              <a:rPr lang="en-US" sz="3600" b="1" i="0" u="none" strike="noStrike" baseline="0" dirty="0" err="1">
                <a:solidFill>
                  <a:schemeClr val="tx1"/>
                </a:solidFill>
              </a:rPr>
              <a:t>Mgmt</a:t>
            </a:r>
            <a:r>
              <a:rPr lang="en-US" sz="3600" b="1" i="0" u="none" strike="noStrike" baseline="0" dirty="0">
                <a:solidFill>
                  <a:schemeClr val="tx1"/>
                </a:solidFill>
              </a:rPr>
              <a:t> Studio 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DB93BA-A43D-4A50-AEA4-1AA2F1A03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67" y="1676400"/>
            <a:ext cx="7316221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56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Lab 1.1 and 1.2 – Install Lab Files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DB93BA-A43D-4A50-AEA4-1AA2F1A03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67" y="1676400"/>
            <a:ext cx="7316221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4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Connecting to a Remote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4800600" cy="45291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Enable remote connections on the SQL server.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Connect locally using SSMS.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Right click the server and choose Properties.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Click Connections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Check the box to allow remote connections.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Make sure ports 1433 and 1434 are open in the ACL.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Open SSMS.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Enter the server's name.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Choose Windows authentication.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B93BA-A43D-4A50-AEA4-1AA2F1A03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8508" y="2009659"/>
            <a:ext cx="6050445" cy="340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91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SQL Server Management Studio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3747796" cy="4529138"/>
          </a:xfrm>
        </p:spPr>
        <p:txBody>
          <a:bodyPr/>
          <a:lstStyle/>
          <a:p>
            <a:r>
              <a:rPr lang="en-US" sz="2200" dirty="0"/>
              <a:t>Top screen – Toolbar</a:t>
            </a:r>
          </a:p>
          <a:p>
            <a:r>
              <a:rPr lang="en-US" sz="2200" dirty="0"/>
              <a:t>Left column – Object Explorer</a:t>
            </a:r>
          </a:p>
          <a:p>
            <a:r>
              <a:rPr lang="en-US" sz="2200" dirty="0"/>
              <a:t>Right column – Properties Panel</a:t>
            </a:r>
          </a:p>
          <a:p>
            <a:r>
              <a:rPr lang="en-US" sz="2200" dirty="0"/>
              <a:t>Top left – New Query</a:t>
            </a:r>
          </a:p>
          <a:p>
            <a:r>
              <a:rPr lang="en-US" sz="2200" dirty="0"/>
              <a:t>F5 or CTRL+E executes a query</a:t>
            </a:r>
          </a:p>
          <a:p>
            <a:r>
              <a:rPr lang="en-US" sz="2200" dirty="0"/>
              <a:t>Bottom center – Results of query</a:t>
            </a:r>
          </a:p>
          <a:p>
            <a:r>
              <a:rPr lang="en-US" sz="2200" dirty="0"/>
              <a:t>Bottom of screen – Status messages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B93BA-A43D-4A50-AEA4-1AA2F1A03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800" y="1609535"/>
            <a:ext cx="6852153" cy="46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Selecting a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3747796" cy="4529138"/>
          </a:xfrm>
        </p:spPr>
        <p:txBody>
          <a:bodyPr/>
          <a:lstStyle/>
          <a:p>
            <a:r>
              <a:rPr lang="en-US" sz="2200" dirty="0"/>
              <a:t>USE &lt;database name&gt;;</a:t>
            </a:r>
          </a:p>
          <a:p>
            <a:r>
              <a:rPr lang="en-US" sz="2200" dirty="0" err="1"/>
              <a:t>sp_tables</a:t>
            </a:r>
            <a:r>
              <a:rPr lang="en-US" sz="2200" dirty="0"/>
              <a:t>;</a:t>
            </a:r>
          </a:p>
          <a:p>
            <a:r>
              <a:rPr lang="en-US" sz="2200" dirty="0" err="1"/>
              <a:t>sp_columns</a:t>
            </a:r>
            <a:r>
              <a:rPr lang="en-US" sz="2200" dirty="0"/>
              <a:t>;</a:t>
            </a:r>
          </a:p>
          <a:p>
            <a:r>
              <a:rPr lang="en-US" sz="2200" dirty="0" err="1"/>
              <a:t>sp_server_info</a:t>
            </a:r>
            <a:r>
              <a:rPr lang="en-US" sz="2200" dirty="0"/>
              <a:t>;</a:t>
            </a:r>
          </a:p>
          <a:p>
            <a:r>
              <a:rPr lang="en-US" sz="2200" dirty="0" err="1"/>
              <a:t>sp_spaceused</a:t>
            </a:r>
            <a:r>
              <a:rPr lang="en-US" sz="2200" dirty="0"/>
              <a:t>;</a:t>
            </a:r>
          </a:p>
          <a:p>
            <a:r>
              <a:rPr lang="en-US" sz="2200" dirty="0" err="1"/>
              <a:t>sp_statistics</a:t>
            </a:r>
            <a:r>
              <a:rPr lang="en-US" sz="2200" dirty="0"/>
              <a:t>;</a:t>
            </a:r>
          </a:p>
          <a:p>
            <a:r>
              <a:rPr lang="en-US" sz="2200" dirty="0" err="1"/>
              <a:t>sp_helpuser</a:t>
            </a:r>
            <a:r>
              <a:rPr lang="en-US" sz="2200" dirty="0"/>
              <a:t>;</a:t>
            </a:r>
          </a:p>
          <a:p>
            <a:r>
              <a:rPr lang="en-US" sz="2200" dirty="0" err="1"/>
              <a:t>sp_helplogins</a:t>
            </a:r>
            <a:r>
              <a:rPr lang="en-US" sz="2200" dirty="0"/>
              <a:t>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B93BA-A43D-4A50-AEA4-1AA2F1A03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800" y="1609535"/>
            <a:ext cx="6852153" cy="46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92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Retrieving Data - SELECT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3747796" cy="4529138"/>
          </a:xfrm>
        </p:spPr>
        <p:txBody>
          <a:bodyPr/>
          <a:lstStyle/>
          <a:p>
            <a:r>
              <a:rPr lang="en-US" dirty="0"/>
              <a:t>The SELECT statement is used to retrieve rows and columns of data from one or more existing tables.</a:t>
            </a:r>
          </a:p>
          <a:p>
            <a:r>
              <a:rPr lang="en-US" dirty="0"/>
              <a:t>A simple SELECT returns all the rows in a table.</a:t>
            </a:r>
          </a:p>
          <a:p>
            <a:r>
              <a:rPr lang="en-US" dirty="0"/>
              <a:t>Data is not filtered or sorted.</a:t>
            </a:r>
          </a:p>
          <a:p>
            <a:r>
              <a:rPr lang="en-US" dirty="0"/>
              <a:t>Retrieve all columns with *.</a:t>
            </a:r>
          </a:p>
          <a:p>
            <a:endParaRPr lang="en-US" dirty="0"/>
          </a:p>
          <a:p>
            <a:r>
              <a:rPr lang="en-US" dirty="0"/>
              <a:t>SQL statements are not case sensitive.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EC91E-F0BA-FA4C-88C4-916304562815}"/>
              </a:ext>
            </a:extLst>
          </p:cNvPr>
          <p:cNvSpPr txBox="1"/>
          <p:nvPr/>
        </p:nvSpPr>
        <p:spPr>
          <a:xfrm>
            <a:off x="5257800" y="2590800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SELECT column1, column2, ... </a:t>
            </a:r>
            <a:r>
              <a:rPr lang="en-US" sz="2800" dirty="0" err="1">
                <a:latin typeface="Consolas" panose="020B0609020204030204" pitchFamily="49" charset="0"/>
              </a:rPr>
              <a:t>columnN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FROM </a:t>
            </a:r>
            <a:r>
              <a:rPr lang="en-US" sz="2800" dirty="0" err="1">
                <a:latin typeface="Consolas" panose="020B0609020204030204" pitchFamily="49" charset="0"/>
              </a:rPr>
              <a:t>table_name</a:t>
            </a:r>
            <a:r>
              <a:rPr lang="en-US" sz="2800" dirty="0"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82403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Retrieving Data – DISTINCT and TOP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3747796" cy="4529138"/>
          </a:xfrm>
        </p:spPr>
        <p:txBody>
          <a:bodyPr/>
          <a:lstStyle/>
          <a:p>
            <a:r>
              <a:rPr lang="en-US" dirty="0"/>
              <a:t>The SELECT DISTINCT clause allows you to retrieve only unique values from a specified column in a table.</a:t>
            </a:r>
          </a:p>
          <a:p>
            <a:endParaRPr lang="en-US" dirty="0"/>
          </a:p>
          <a:p>
            <a:r>
              <a:rPr lang="en-US" dirty="0"/>
              <a:t>The TOP clause allows you to limit the number of rows returned in a query result set.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EC91E-F0BA-FA4C-88C4-916304562815}"/>
              </a:ext>
            </a:extLst>
          </p:cNvPr>
          <p:cNvSpPr txBox="1"/>
          <p:nvPr/>
        </p:nvSpPr>
        <p:spPr>
          <a:xfrm>
            <a:off x="5105400" y="1615222"/>
            <a:ext cx="6096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SELECT DISTINCT </a:t>
            </a:r>
            <a:r>
              <a:rPr lang="en-US" sz="2400" dirty="0" err="1">
                <a:latin typeface="Consolas" panose="020B0609020204030204" pitchFamily="49" charset="0"/>
              </a:rPr>
              <a:t>column_name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FROM </a:t>
            </a:r>
            <a:r>
              <a:rPr lang="en-US" sz="2400" dirty="0" err="1">
                <a:latin typeface="Consolas" panose="020B0609020204030204" pitchFamily="49" charset="0"/>
              </a:rPr>
              <a:t>table_name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  <a:p>
            <a:endParaRPr lang="en-US" sz="2800" dirty="0">
              <a:latin typeface="Consolas" panose="020B0609020204030204" pitchFamily="49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A55363-62A5-BE72-9608-A3B9262C9721}"/>
              </a:ext>
            </a:extLst>
          </p:cNvPr>
          <p:cNvSpPr txBox="1"/>
          <p:nvPr/>
        </p:nvSpPr>
        <p:spPr>
          <a:xfrm>
            <a:off x="5142931" y="3276600"/>
            <a:ext cx="6096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Retrieve a specific number of rows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SELECT TOP N column1, column2, ...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FROM </a:t>
            </a:r>
            <a:r>
              <a:rPr lang="en-US" sz="2400" dirty="0" err="1">
                <a:latin typeface="Consolas" panose="020B0609020204030204" pitchFamily="49" charset="0"/>
              </a:rPr>
              <a:t>table_name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Get a percentage of rows.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SELECT TOP N PERCENT column1, column2, ...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FROM </a:t>
            </a:r>
            <a:r>
              <a:rPr lang="en-US" sz="2400" dirty="0" err="1">
                <a:latin typeface="Consolas" panose="020B0609020204030204" pitchFamily="49" charset="0"/>
              </a:rPr>
              <a:t>table_name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22741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Sorting and Retrieving Data – ORDER BY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3747796" cy="4529138"/>
          </a:xfrm>
        </p:spPr>
        <p:txBody>
          <a:bodyPr/>
          <a:lstStyle/>
          <a:p>
            <a:r>
              <a:rPr lang="en-US" dirty="0"/>
              <a:t>The ORDER BY clause is used to sort the result set of a SELECT statement in a specified order. It allows you to sort the rows returned by a query based on one or more columns.</a:t>
            </a:r>
          </a:p>
          <a:p>
            <a:endParaRPr lang="en-US" dirty="0"/>
          </a:p>
          <a:p>
            <a:r>
              <a:rPr lang="en-US" dirty="0"/>
              <a:t>ASC: Ascending order (default if not specified).</a:t>
            </a:r>
          </a:p>
          <a:p>
            <a:r>
              <a:rPr lang="en-US" dirty="0"/>
              <a:t>DESC: Descending order.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EC91E-F0BA-FA4C-88C4-916304562815}"/>
              </a:ext>
            </a:extLst>
          </p:cNvPr>
          <p:cNvSpPr txBox="1"/>
          <p:nvPr/>
        </p:nvSpPr>
        <p:spPr>
          <a:xfrm>
            <a:off x="5638800" y="25908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SELECT column1, column2, ...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FROM </a:t>
            </a:r>
            <a:r>
              <a:rPr lang="en-US" sz="2400" dirty="0" err="1">
                <a:latin typeface="Consolas" panose="020B0609020204030204" pitchFamily="49" charset="0"/>
              </a:rPr>
              <a:t>table_name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ORDER BY column1 [ASC|DESC], column2 [ASC|DESC], ...;</a:t>
            </a:r>
            <a:endParaRPr lang="en-US" sz="2800" dirty="0">
              <a:latin typeface="Consolas" panose="020B0609020204030204" pitchFamily="49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92F846-FB9A-F05D-1E26-4156DF88CCDC}"/>
              </a:ext>
            </a:extLst>
          </p:cNvPr>
          <p:cNvSpPr txBox="1"/>
          <p:nvPr/>
        </p:nvSpPr>
        <p:spPr>
          <a:xfrm>
            <a:off x="5437149" y="4876800"/>
            <a:ext cx="61359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Caution: Position of the ORDER BY Clause.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specifying an ORDER BY clause, be sure that it is after the FROM clause. Using clauses out of order generates an error message.</a:t>
            </a:r>
          </a:p>
        </p:txBody>
      </p:sp>
    </p:spTree>
    <p:extLst>
      <p:ext uri="{BB962C8B-B14F-4D97-AF65-F5344CB8AC3E}">
        <p14:creationId xmlns:p14="http://schemas.microsoft.com/office/powerpoint/2010/main" val="1982603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83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Filtering Data - WHERE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2667000" cy="4529138"/>
          </a:xfrm>
        </p:spPr>
        <p:txBody>
          <a:bodyPr/>
          <a:lstStyle/>
          <a:p>
            <a:r>
              <a:rPr lang="en-US" dirty="0"/>
              <a:t>The WHERE clause is a powerful tool for filtering data in your queries.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EC91E-F0BA-FA4C-88C4-916304562815}"/>
              </a:ext>
            </a:extLst>
          </p:cNvPr>
          <p:cNvSpPr txBox="1"/>
          <p:nvPr/>
        </p:nvSpPr>
        <p:spPr>
          <a:xfrm>
            <a:off x="3276600" y="1597025"/>
            <a:ext cx="413710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SELECT column1, column2, ...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FROM </a:t>
            </a:r>
            <a:r>
              <a:rPr lang="en-US" sz="1600" dirty="0" err="1">
                <a:latin typeface="Consolas" panose="020B0609020204030204" pitchFamily="49" charset="0"/>
              </a:rPr>
              <a:t>table_name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WHERE condition;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Finding rows with a specific value: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SELECT </a:t>
            </a:r>
            <a:r>
              <a:rPr lang="en-US" sz="1600" dirty="0" err="1">
                <a:latin typeface="Consolas" panose="020B0609020204030204" pitchFamily="49" charset="0"/>
              </a:rPr>
              <a:t>EmployeeKey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LastName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FROM </a:t>
            </a:r>
            <a:r>
              <a:rPr lang="en-US" sz="1600" dirty="0" err="1">
                <a:latin typeface="Consolas" panose="020B0609020204030204" pitchFamily="49" charset="0"/>
              </a:rPr>
              <a:t>DimEmployee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WHERE </a:t>
            </a:r>
            <a:r>
              <a:rPr lang="en-US" sz="1600" dirty="0" err="1">
                <a:latin typeface="Consolas" panose="020B0609020204030204" pitchFamily="49" charset="0"/>
              </a:rPr>
              <a:t>LastName</a:t>
            </a:r>
            <a:r>
              <a:rPr lang="en-US" sz="1600" dirty="0">
                <a:latin typeface="Consolas" panose="020B0609020204030204" pitchFamily="49" charset="0"/>
              </a:rPr>
              <a:t> = 'Smith’;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Using pattern matching: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SELECT </a:t>
            </a:r>
            <a:r>
              <a:rPr lang="en-US" sz="1600" dirty="0" err="1">
                <a:latin typeface="Consolas" panose="020B0609020204030204" pitchFamily="49" charset="0"/>
              </a:rPr>
              <a:t>EmployeeKey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LastName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FROM </a:t>
            </a:r>
            <a:r>
              <a:rPr lang="en-US" sz="1600" dirty="0" err="1">
                <a:latin typeface="Consolas" panose="020B0609020204030204" pitchFamily="49" charset="0"/>
              </a:rPr>
              <a:t>DimEmployee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WHERE </a:t>
            </a:r>
            <a:r>
              <a:rPr lang="en-US" sz="1600" dirty="0" err="1">
                <a:latin typeface="Consolas" panose="020B0609020204030204" pitchFamily="49" charset="0"/>
              </a:rPr>
              <a:t>LastName</a:t>
            </a:r>
            <a:r>
              <a:rPr lang="en-US" sz="1600" dirty="0">
                <a:latin typeface="Consolas" panose="020B0609020204030204" pitchFamily="49" charset="0"/>
              </a:rPr>
              <a:t> LIKE '%Smi%’;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Applying comparison operators: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SELECT </a:t>
            </a:r>
            <a:r>
              <a:rPr lang="en-US" sz="1600" dirty="0" err="1">
                <a:latin typeface="Consolas" panose="020B0609020204030204" pitchFamily="49" charset="0"/>
              </a:rPr>
              <a:t>EmployeeKey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LastName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FROM </a:t>
            </a:r>
            <a:r>
              <a:rPr lang="en-US" sz="1600" dirty="0" err="1">
                <a:latin typeface="Consolas" panose="020B0609020204030204" pitchFamily="49" charset="0"/>
              </a:rPr>
              <a:t>DimEmployee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WHERE </a:t>
            </a:r>
            <a:r>
              <a:rPr lang="en-US" sz="1600" dirty="0" err="1">
                <a:latin typeface="Consolas" panose="020B0609020204030204" pitchFamily="49" charset="0"/>
              </a:rPr>
              <a:t>EmployeeKey</a:t>
            </a:r>
            <a:r>
              <a:rPr lang="en-US" sz="1600" dirty="0">
                <a:latin typeface="Consolas" panose="020B0609020204030204" pitchFamily="49" charset="0"/>
              </a:rPr>
              <a:t> &lt;= 500;</a:t>
            </a:r>
          </a:p>
          <a:p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67CE3-4ECD-82F3-6460-AFF18F4A4E23}"/>
              </a:ext>
            </a:extLst>
          </p:cNvPr>
          <p:cNvSpPr txBox="1"/>
          <p:nvPr/>
        </p:nvSpPr>
        <p:spPr>
          <a:xfrm>
            <a:off x="7467600" y="1601848"/>
            <a:ext cx="4506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Combining multiple conditions: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SELECT </a:t>
            </a:r>
            <a:r>
              <a:rPr lang="en-US" sz="1600" dirty="0" err="1">
                <a:latin typeface="Consolas" panose="020B0609020204030204" pitchFamily="49" charset="0"/>
              </a:rPr>
              <a:t>EmployeeKey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LastName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FROM </a:t>
            </a:r>
            <a:r>
              <a:rPr lang="en-US" sz="1600" dirty="0" err="1">
                <a:latin typeface="Consolas" panose="020B0609020204030204" pitchFamily="49" charset="0"/>
              </a:rPr>
              <a:t>DimEmployee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WHERE </a:t>
            </a:r>
            <a:r>
              <a:rPr lang="en-US" sz="1600" dirty="0" err="1">
                <a:latin typeface="Consolas" panose="020B0609020204030204" pitchFamily="49" charset="0"/>
              </a:rPr>
              <a:t>EmployeeKey</a:t>
            </a:r>
            <a:r>
              <a:rPr lang="en-US" sz="1600" dirty="0">
                <a:latin typeface="Consolas" panose="020B0609020204030204" pitchFamily="49" charset="0"/>
              </a:rPr>
              <a:t> = 1 OR </a:t>
            </a:r>
            <a:r>
              <a:rPr lang="en-US" sz="1600" dirty="0" err="1">
                <a:latin typeface="Consolas" panose="020B0609020204030204" pitchFamily="49" charset="0"/>
              </a:rPr>
              <a:t>EmployeeKey</a:t>
            </a:r>
            <a:r>
              <a:rPr lang="en-US" sz="1600" dirty="0">
                <a:latin typeface="Consolas" panose="020B0609020204030204" pitchFamily="49" charset="0"/>
              </a:rPr>
              <a:t> = 8 OR </a:t>
            </a:r>
            <a:r>
              <a:rPr lang="en-US" sz="1600" dirty="0" err="1">
                <a:latin typeface="Consolas" panose="020B0609020204030204" pitchFamily="49" charset="0"/>
              </a:rPr>
              <a:t>EmployeeKey</a:t>
            </a:r>
            <a:r>
              <a:rPr lang="en-US" sz="1600" dirty="0">
                <a:latin typeface="Consolas" panose="020B0609020204030204" pitchFamily="49" charset="0"/>
              </a:rPr>
              <a:t> = 12;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Complex conditions: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SELECT </a:t>
            </a:r>
            <a:r>
              <a:rPr lang="en-US" sz="1600" dirty="0" err="1">
                <a:latin typeface="Consolas" panose="020B0609020204030204" pitchFamily="49" charset="0"/>
              </a:rPr>
              <a:t>EmployeeKey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LastName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FROM </a:t>
            </a:r>
            <a:r>
              <a:rPr lang="en-US" sz="1600" dirty="0" err="1">
                <a:latin typeface="Consolas" panose="020B0609020204030204" pitchFamily="49" charset="0"/>
              </a:rPr>
              <a:t>DimEmployee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WHERE </a:t>
            </a:r>
            <a:r>
              <a:rPr lang="en-US" sz="1600" dirty="0" err="1">
                <a:latin typeface="Consolas" panose="020B0609020204030204" pitchFamily="49" charset="0"/>
              </a:rPr>
              <a:t>EmployeeKey</a:t>
            </a:r>
            <a:r>
              <a:rPr lang="en-US" sz="1600" dirty="0">
                <a:latin typeface="Consolas" panose="020B0609020204030204" pitchFamily="49" charset="0"/>
              </a:rPr>
              <a:t> &lt;= 500 AND </a:t>
            </a:r>
            <a:r>
              <a:rPr lang="en-US" sz="1600" dirty="0" err="1">
                <a:latin typeface="Consolas" panose="020B0609020204030204" pitchFamily="49" charset="0"/>
              </a:rPr>
              <a:t>LastName</a:t>
            </a:r>
            <a:r>
              <a:rPr lang="en-US" sz="1600" dirty="0">
                <a:latin typeface="Consolas" panose="020B0609020204030204" pitchFamily="49" charset="0"/>
              </a:rPr>
              <a:t> LIKE '%Smi%' AND FirstName LIKE '%A%’;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Filtering a list of values: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SELECT </a:t>
            </a:r>
            <a:r>
              <a:rPr lang="en-US" sz="1600" dirty="0" err="1">
                <a:latin typeface="Consolas" panose="020B0609020204030204" pitchFamily="49" charset="0"/>
              </a:rPr>
              <a:t>EmployeeKey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LastName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FROM </a:t>
            </a:r>
            <a:r>
              <a:rPr lang="en-US" sz="1600" dirty="0" err="1">
                <a:latin typeface="Consolas" panose="020B0609020204030204" pitchFamily="49" charset="0"/>
              </a:rPr>
              <a:t>DimEmployee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WHERE </a:t>
            </a:r>
            <a:r>
              <a:rPr lang="en-US" sz="1600" dirty="0" err="1">
                <a:latin typeface="Consolas" panose="020B0609020204030204" pitchFamily="49" charset="0"/>
              </a:rPr>
              <a:t>LastName</a:t>
            </a:r>
            <a:r>
              <a:rPr lang="en-US" sz="1600" dirty="0">
                <a:latin typeface="Consolas" panose="020B0609020204030204" pitchFamily="49" charset="0"/>
              </a:rPr>
              <a:t> IN ('Smith', 'Godfrey', 'Johnson');</a:t>
            </a:r>
          </a:p>
          <a:p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C44D1-D74A-7442-4114-F72677294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94C0-63AA-5F1B-8788-12E7ABC7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A1210-B8DA-68EC-835D-8261DD69A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7026"/>
            <a:ext cx="6172200" cy="4651374"/>
          </a:xfrm>
        </p:spPr>
        <p:txBody>
          <a:bodyPr/>
          <a:lstStyle/>
          <a:p>
            <a:pPr marL="0" indent="0"/>
            <a:r>
              <a:rPr lang="en-US" sz="2800" dirty="0"/>
              <a:t>What is Microsoft SQL Server?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Database software that is used to access the database files.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Microsoft SQL Server is a Database Management System (or DBMS).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6DE34-0E14-36BB-2631-21171C5D0D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B45C7F-59DB-455C-87C4-906868C15902}" type="slidenum">
              <a:rPr lang="en-US" smtClean="0">
                <a:solidFill>
                  <a:srgbClr val="4D4E53">
                    <a:tint val="75000"/>
                  </a:srgbClr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4D4E53">
                  <a:tint val="75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FA4A2-4B2A-A6D1-8C59-EB71EB60C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1976" y="1930158"/>
            <a:ext cx="3480042" cy="348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7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83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Using Wildcard Filtering - LIKE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883" y="1611575"/>
            <a:ext cx="3886200" cy="4529138"/>
          </a:xfrm>
        </p:spPr>
        <p:txBody>
          <a:bodyPr/>
          <a:lstStyle/>
          <a:p>
            <a:r>
              <a:rPr lang="en-US" dirty="0"/>
              <a:t>The LIKE clause allows you to search for specific patterns within a column.</a:t>
            </a:r>
          </a:p>
          <a:p>
            <a:endParaRPr lang="en-US" sz="1000" dirty="0"/>
          </a:p>
          <a:p>
            <a:r>
              <a:rPr lang="en-US" dirty="0"/>
              <a:t>Tips for using wildcards.</a:t>
            </a:r>
          </a:p>
          <a:p>
            <a:pPr lvl="1"/>
            <a:r>
              <a:rPr lang="en-US" sz="1600" dirty="0"/>
              <a:t>Don’t overuse wildcards. If another search operator will do, use it instead.</a:t>
            </a:r>
          </a:p>
          <a:p>
            <a:pPr lvl="1"/>
            <a:r>
              <a:rPr lang="en-US" sz="1600" dirty="0"/>
              <a:t>When you do use wildcards, try to not use them at the beginning of the search pattern unless necessary. Search patterns that begin with wildcards are the slowest to process.</a:t>
            </a:r>
          </a:p>
          <a:p>
            <a:pPr lvl="1"/>
            <a:r>
              <a:rPr lang="en-US" sz="1600" dirty="0"/>
              <a:t>Pay careful attention to the placement of the wildcard symbols. If they are misplaced, you might not return the data you intended.</a:t>
            </a:r>
          </a:p>
          <a:p>
            <a:pPr marL="0" indent="0"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4314A4-9676-E6B9-2645-18EFBEC0C1DE}"/>
              </a:ext>
            </a:extLst>
          </p:cNvPr>
          <p:cNvSpPr txBox="1"/>
          <p:nvPr/>
        </p:nvSpPr>
        <p:spPr>
          <a:xfrm>
            <a:off x="5181600" y="1604141"/>
            <a:ext cx="61359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Percent Sign (%):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Represents zero, one, or multiple characters.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LIKE '%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%' matches any value containing “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Underscore (_):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Represents a single character.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LIKE '_x' matches values like “ax,” “bx,” but not “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xyz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Brackets ([]):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Encloses a list of characters to match.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LIKE '[a-c]%' matches values starting with “a,” “b,” or “c.”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Character Range ([a-z]):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Specifies a range of characters.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LIKE '[A-Z]%' matches values starting with an uppercase letter.</a:t>
            </a:r>
          </a:p>
        </p:txBody>
      </p:sp>
    </p:spTree>
    <p:extLst>
      <p:ext uri="{BB962C8B-B14F-4D97-AF65-F5344CB8AC3E}">
        <p14:creationId xmlns:p14="http://schemas.microsoft.com/office/powerpoint/2010/main" val="3879571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Lab 2 – Retrieving, Sorting, and Filtering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B93BA-A43D-4A50-AEA4-1AA2F1A03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9923" y="1600200"/>
            <a:ext cx="6852153" cy="46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566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Grouping Data – GROUP BY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3747796" cy="4529138"/>
          </a:xfrm>
        </p:spPr>
        <p:txBody>
          <a:bodyPr/>
          <a:lstStyle/>
          <a:p>
            <a:r>
              <a:rPr lang="en-US" dirty="0"/>
              <a:t>The GROUP BY clause in SQL Server is a powerful tool that allows you to divide query results into groups of rows based on one or more columns.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EC91E-F0BA-FA4C-88C4-916304562815}"/>
              </a:ext>
            </a:extLst>
          </p:cNvPr>
          <p:cNvSpPr txBox="1"/>
          <p:nvPr/>
        </p:nvSpPr>
        <p:spPr>
          <a:xfrm>
            <a:off x="4724400" y="1676400"/>
            <a:ext cx="70423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SELECT column1, column2, ...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FROM </a:t>
            </a:r>
            <a:r>
              <a:rPr lang="en-US" sz="2000" dirty="0" err="1">
                <a:latin typeface="Consolas" panose="020B0609020204030204" pitchFamily="49" charset="0"/>
              </a:rPr>
              <a:t>table_name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GROUP BY column1, column2, ...;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Example: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SELECT region, SUM(</a:t>
            </a:r>
            <a:r>
              <a:rPr lang="en-US" sz="2000" dirty="0" err="1">
                <a:latin typeface="Consolas" panose="020B0609020204030204" pitchFamily="49" charset="0"/>
              </a:rPr>
              <a:t>sales_amount</a:t>
            </a:r>
            <a:r>
              <a:rPr lang="en-US" sz="2000" dirty="0">
                <a:latin typeface="Consolas" panose="020B0609020204030204" pitchFamily="49" charset="0"/>
              </a:rPr>
              <a:t>) AS </a:t>
            </a:r>
            <a:r>
              <a:rPr lang="en-US" sz="2000" dirty="0" err="1">
                <a:latin typeface="Consolas" panose="020B0609020204030204" pitchFamily="49" charset="0"/>
              </a:rPr>
              <a:t>total_sales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FROM sales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GROUP BY region;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374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Summarizing Data - AGGREGATE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3747796" cy="4529138"/>
          </a:xfrm>
        </p:spPr>
        <p:txBody>
          <a:bodyPr/>
          <a:lstStyle/>
          <a:p>
            <a:r>
              <a:rPr lang="en-US" dirty="0"/>
              <a:t>Aggregate functions operate on a group of values and return a single result. They are often used with the GROUP BY clause to summarize data.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EC91E-F0BA-FA4C-88C4-916304562815}"/>
              </a:ext>
            </a:extLst>
          </p:cNvPr>
          <p:cNvSpPr txBox="1"/>
          <p:nvPr/>
        </p:nvSpPr>
        <p:spPr>
          <a:xfrm>
            <a:off x="4724400" y="1676400"/>
            <a:ext cx="70423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nsolas" panose="020B0609020204030204" pitchFamily="49" charset="0"/>
              </a:rPr>
              <a:t>MIN(): Returns the smallest value within the selected column.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nsolas" panose="020B0609020204030204" pitchFamily="49" charset="0"/>
              </a:rPr>
              <a:t>MAX(): Returns the largest value within the selected column.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nsolas" panose="020B0609020204030204" pitchFamily="49" charset="0"/>
              </a:rPr>
              <a:t>COUNT(): Returns the number of rows in a set.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nsolas" panose="020B0609020204030204" pitchFamily="49" charset="0"/>
              </a:rPr>
              <a:t>SUM(): Returns the total sum of a numerical column.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nsolas" panose="020B0609020204030204" pitchFamily="49" charset="0"/>
              </a:rPr>
              <a:t>AVG(): Computes the average value of a numerical column.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Remember that aggregate functions ignore null values (except for COUNT(*))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45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Lab 3 – Grouping an</a:t>
            </a:r>
            <a:r>
              <a:rPr lang="en-US" sz="3600" b="1" dirty="0">
                <a:solidFill>
                  <a:schemeClr val="tx1"/>
                </a:solidFill>
              </a:rPr>
              <a:t>d Summarizing Data</a:t>
            </a:r>
            <a:endParaRPr lang="en-US" sz="3600" b="1" i="0" u="none" strike="noStrike" baseline="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B93BA-A43D-4A50-AEA4-1AA2F1A03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9923" y="1600200"/>
            <a:ext cx="6852153" cy="46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14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Working with Subqueries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3747796" cy="4529138"/>
          </a:xfrm>
        </p:spPr>
        <p:txBody>
          <a:bodyPr/>
          <a:lstStyle/>
          <a:p>
            <a:r>
              <a:rPr lang="en-US" dirty="0"/>
              <a:t>A subquery in SQL Server, also known as an inner query, is a query nested inside another query or statement. It can be used with SELECT, INSERT, UPDATE, or DELETE statements.</a:t>
            </a:r>
          </a:p>
          <a:p>
            <a:r>
              <a:rPr lang="en-US" dirty="0"/>
              <a:t>SQL server supports up to 32 levels of nesting for subqueries.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EC91E-F0BA-FA4C-88C4-916304562815}"/>
              </a:ext>
            </a:extLst>
          </p:cNvPr>
          <p:cNvSpPr txBox="1"/>
          <p:nvPr/>
        </p:nvSpPr>
        <p:spPr>
          <a:xfrm>
            <a:off x="4876800" y="2362200"/>
            <a:ext cx="7042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nsolas" panose="020B0609020204030204" pitchFamily="49" charset="0"/>
              </a:rPr>
              <a:t>SELECT column1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nsolas" panose="020B0609020204030204" pitchFamily="49" charset="0"/>
              </a:rPr>
              <a:t>FROM table1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nsolas" panose="020B0609020204030204" pitchFamily="49" charset="0"/>
              </a:rPr>
              <a:t>WHERE column2 = (SELECT MAX(column2) FROM table2);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13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Lab 4 – Working with Subqueries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B93BA-A43D-4A50-AEA4-1AA2F1A03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9923" y="1600200"/>
            <a:ext cx="6852153" cy="46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40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Joining Tables - JOIN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3747796" cy="4529138"/>
          </a:xfrm>
        </p:spPr>
        <p:txBody>
          <a:bodyPr/>
          <a:lstStyle/>
          <a:p>
            <a:r>
              <a:rPr lang="en-US" dirty="0"/>
              <a:t>The JOIN clause combines data from two or more tables into a single dataset based on a specified condition.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EC91E-F0BA-FA4C-88C4-916304562815}"/>
              </a:ext>
            </a:extLst>
          </p:cNvPr>
          <p:cNvSpPr txBox="1"/>
          <p:nvPr/>
        </p:nvSpPr>
        <p:spPr>
          <a:xfrm>
            <a:off x="4876800" y="2362200"/>
            <a:ext cx="7042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nsolas" panose="020B0609020204030204" pitchFamily="49" charset="0"/>
              </a:rPr>
              <a:t>SELECT column1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nsolas" panose="020B0609020204030204" pitchFamily="49" charset="0"/>
              </a:rPr>
              <a:t>FROM table1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nsolas" panose="020B0609020204030204" pitchFamily="49" charset="0"/>
              </a:rPr>
              <a:t>WHERE column2 = (SELECT MAX(column2) FROM table2);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163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Joining Tables – Foreign Keys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4495800" cy="4529138"/>
          </a:xfrm>
        </p:spPr>
        <p:txBody>
          <a:bodyPr/>
          <a:lstStyle/>
          <a:p>
            <a:r>
              <a:rPr lang="en-US" dirty="0"/>
              <a:t>A foreign key in SQL Server establishes a referential link between two tables.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Suppose we have an Orders table with an </a:t>
            </a:r>
            <a:r>
              <a:rPr lang="en-US" dirty="0" err="1"/>
              <a:t>Customer_ID</a:t>
            </a:r>
            <a:r>
              <a:rPr lang="en-US" dirty="0"/>
              <a:t> column as a foreign key referencing the Customers table’s primary key.</a:t>
            </a:r>
          </a:p>
          <a:p>
            <a:pPr lvl="1"/>
            <a:r>
              <a:rPr lang="en-US" dirty="0"/>
              <a:t>This link ensures that an order can only be associated with an existing customer.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645C6-92A0-FDAC-CED2-00D6C94D3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423194"/>
            <a:ext cx="434035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427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Joining Tables – Creating a Join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4495800" cy="4529138"/>
          </a:xfrm>
        </p:spPr>
        <p:txBody>
          <a:bodyPr/>
          <a:lstStyle/>
          <a:p>
            <a:r>
              <a:rPr lang="en-US" dirty="0"/>
              <a:t>To create a join, you must specify all the tables to be included and how they are related to each other.</a:t>
            </a:r>
          </a:p>
          <a:p>
            <a:r>
              <a:rPr lang="en-US" dirty="0"/>
              <a:t>Joining multiple tables by specifying all the tables and the relationships between them.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8787C-5473-3BFB-1686-A50A34CE5050}"/>
              </a:ext>
            </a:extLst>
          </p:cNvPr>
          <p:cNvSpPr txBox="1"/>
          <p:nvPr/>
        </p:nvSpPr>
        <p:spPr>
          <a:xfrm>
            <a:off x="5791200" y="2286000"/>
            <a:ext cx="613532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Inner Join:</a:t>
            </a:r>
          </a:p>
          <a:p>
            <a:r>
              <a:rPr lang="en-US" dirty="0">
                <a:latin typeface="Consolas" panose="020B0609020204030204" pitchFamily="49" charset="0"/>
              </a:rPr>
              <a:t>SELECT </a:t>
            </a:r>
            <a:r>
              <a:rPr lang="en-US" dirty="0" err="1">
                <a:latin typeface="Consolas" panose="020B0609020204030204" pitchFamily="49" charset="0"/>
              </a:rPr>
              <a:t>vend_name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prod_name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prod_price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FROM vendors, products</a:t>
            </a:r>
          </a:p>
          <a:p>
            <a:r>
              <a:rPr lang="en-US" dirty="0">
                <a:latin typeface="Consolas" panose="020B0609020204030204" pitchFamily="49" charset="0"/>
              </a:rPr>
              <a:t>WHERE </a:t>
            </a:r>
            <a:r>
              <a:rPr lang="en-US" dirty="0" err="1">
                <a:latin typeface="Consolas" panose="020B0609020204030204" pitchFamily="49" charset="0"/>
              </a:rPr>
              <a:t>vendors.vend_id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products.vend_id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ORDER BY </a:t>
            </a:r>
            <a:r>
              <a:rPr lang="en-US" dirty="0" err="1">
                <a:latin typeface="Consolas" panose="020B0609020204030204" pitchFamily="49" charset="0"/>
              </a:rPr>
              <a:t>vend_name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prod_name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Multiple table join:</a:t>
            </a:r>
          </a:p>
          <a:p>
            <a:r>
              <a:rPr lang="en-US" dirty="0">
                <a:latin typeface="Consolas" panose="020B0609020204030204" pitchFamily="49" charset="0"/>
              </a:rPr>
              <a:t>SELECT </a:t>
            </a:r>
            <a:r>
              <a:rPr lang="en-US" dirty="0" err="1">
                <a:latin typeface="Consolas" panose="020B0609020204030204" pitchFamily="49" charset="0"/>
              </a:rPr>
              <a:t>prod_name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vend_name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prod_price</a:t>
            </a:r>
            <a:r>
              <a:rPr lang="en-US" dirty="0">
                <a:latin typeface="Consolas" panose="020B0609020204030204" pitchFamily="49" charset="0"/>
              </a:rPr>
              <a:t>, quantity</a:t>
            </a:r>
          </a:p>
          <a:p>
            <a:r>
              <a:rPr lang="en-US" dirty="0">
                <a:latin typeface="Consolas" panose="020B0609020204030204" pitchFamily="49" charset="0"/>
              </a:rPr>
              <a:t>FROM </a:t>
            </a:r>
            <a:r>
              <a:rPr lang="en-US" dirty="0" err="1">
                <a:latin typeface="Consolas" panose="020B0609020204030204" pitchFamily="49" charset="0"/>
              </a:rPr>
              <a:t>orderitems</a:t>
            </a:r>
            <a:r>
              <a:rPr lang="en-US" dirty="0">
                <a:latin typeface="Consolas" panose="020B0609020204030204" pitchFamily="49" charset="0"/>
              </a:rPr>
              <a:t>, products, vendors</a:t>
            </a:r>
          </a:p>
          <a:p>
            <a:r>
              <a:rPr lang="en-US" dirty="0">
                <a:latin typeface="Consolas" panose="020B0609020204030204" pitchFamily="49" charset="0"/>
              </a:rPr>
              <a:t>WHERE </a:t>
            </a:r>
            <a:r>
              <a:rPr lang="en-US" dirty="0" err="1">
                <a:latin typeface="Consolas" panose="020B0609020204030204" pitchFamily="49" charset="0"/>
              </a:rPr>
              <a:t>products.vend_id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vendors.vend_id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AND </a:t>
            </a:r>
            <a:r>
              <a:rPr lang="en-US" dirty="0" err="1">
                <a:latin typeface="Consolas" panose="020B0609020204030204" pitchFamily="49" charset="0"/>
              </a:rPr>
              <a:t>orderitems.prod_id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products.prod_id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AND </a:t>
            </a:r>
            <a:r>
              <a:rPr lang="en-US" dirty="0" err="1">
                <a:latin typeface="Consolas" panose="020B0609020204030204" pitchFamily="49" charset="0"/>
              </a:rPr>
              <a:t>order_num</a:t>
            </a:r>
            <a:r>
              <a:rPr lang="en-US" dirty="0">
                <a:latin typeface="Consolas" panose="020B0609020204030204" pitchFamily="49" charset="0"/>
              </a:rPr>
              <a:t> = 20005;</a:t>
            </a:r>
          </a:p>
        </p:txBody>
      </p:sp>
    </p:spTree>
    <p:extLst>
      <p:ext uri="{BB962C8B-B14F-4D97-AF65-F5344CB8AC3E}">
        <p14:creationId xmlns:p14="http://schemas.microsoft.com/office/powerpoint/2010/main" val="423842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C44D1-D74A-7442-4114-F72677294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94C0-63AA-5F1B-8788-12E7ABC7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A1210-B8DA-68EC-835D-8261DD69A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7026"/>
            <a:ext cx="6172200" cy="4651374"/>
          </a:xfrm>
        </p:spPr>
        <p:txBody>
          <a:bodyPr/>
          <a:lstStyle/>
          <a:p>
            <a:pPr marL="0" indent="0"/>
            <a:r>
              <a:rPr lang="en-US" dirty="0"/>
              <a:t>What is a table?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table is a structured file that can store data of a specific type.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table might contain a list of customers, a product catalog, or any other list of information.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data stored in the table is one type of data or one list.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 would never store a list of customers and a list of orders in the same database 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6DE34-0E14-36BB-2631-21171C5D0D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B45C7F-59DB-455C-87C4-906868C15902}" type="slidenum">
              <a:rPr lang="en-US" smtClean="0">
                <a:solidFill>
                  <a:srgbClr val="4D4E53">
                    <a:tint val="75000"/>
                  </a:srgbClr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4D4E53">
                  <a:tint val="75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FA4A2-4B2A-A6D1-8C59-EB71EB60C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600" y="1752600"/>
            <a:ext cx="4405302" cy="40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799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Lab 5 – Joining Tables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B93BA-A43D-4A50-AEA4-1AA2F1A03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9923" y="1600200"/>
            <a:ext cx="6852153" cy="46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009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Full Text Searching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4343400" cy="4529138"/>
          </a:xfrm>
        </p:spPr>
        <p:txBody>
          <a:bodyPr/>
          <a:lstStyle/>
          <a:p>
            <a:r>
              <a:rPr lang="en-US" dirty="0"/>
              <a:t>Enabling full text searching:</a:t>
            </a:r>
          </a:p>
          <a:p>
            <a:pPr lvl="1"/>
            <a:r>
              <a:rPr lang="en-US" dirty="0"/>
              <a:t>EXEC </a:t>
            </a:r>
            <a:r>
              <a:rPr lang="en-US" dirty="0" err="1">
                <a:latin typeface="Consolas" panose="020B0609020204030204" pitchFamily="49" charset="0"/>
              </a:rPr>
              <a:t>sp_fulltext_database</a:t>
            </a:r>
            <a:r>
              <a:rPr lang="en-US" dirty="0">
                <a:latin typeface="Consolas" panose="020B0609020204030204" pitchFamily="49" charset="0"/>
              </a:rPr>
              <a:t> 'enable’;:</a:t>
            </a:r>
          </a:p>
          <a:p>
            <a:r>
              <a:rPr lang="en-US" dirty="0"/>
              <a:t>Creating a full text catalog:</a:t>
            </a:r>
          </a:p>
          <a:p>
            <a:pPr lvl="1"/>
            <a:r>
              <a:rPr lang="en-US" dirty="0"/>
              <a:t>CREATE FULLTEXT CATALOG </a:t>
            </a:r>
            <a:r>
              <a:rPr lang="en-US" dirty="0" err="1"/>
              <a:t>catalog_learnsql</a:t>
            </a:r>
            <a:r>
              <a:rPr lang="en-US" dirty="0"/>
              <a:t>;</a:t>
            </a:r>
          </a:p>
          <a:p>
            <a:r>
              <a:rPr lang="en-US" dirty="0"/>
              <a:t>Use the CONTAINS or FREETEXT operators in the query.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8787C-5473-3BFB-1686-A50A34CE5050}"/>
              </a:ext>
            </a:extLst>
          </p:cNvPr>
          <p:cNvSpPr txBox="1"/>
          <p:nvPr/>
        </p:nvSpPr>
        <p:spPr>
          <a:xfrm>
            <a:off x="5791200" y="2286000"/>
            <a:ext cx="61353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Freetext</a:t>
            </a:r>
            <a:r>
              <a:rPr lang="en-US" dirty="0">
                <a:latin typeface="Consolas" panose="020B0609020204030204" pitchFamily="49" charset="0"/>
              </a:rPr>
              <a:t>:</a:t>
            </a:r>
          </a:p>
          <a:p>
            <a:r>
              <a:rPr lang="en-US" dirty="0">
                <a:latin typeface="Consolas" panose="020B0609020204030204" pitchFamily="49" charset="0"/>
              </a:rPr>
              <a:t>USE AdventureWorks2022;</a:t>
            </a:r>
          </a:p>
          <a:p>
            <a:r>
              <a:rPr lang="en-US" dirty="0">
                <a:latin typeface="Consolas" panose="020B0609020204030204" pitchFamily="49" charset="0"/>
              </a:rPr>
              <a:t>SELECT Title</a:t>
            </a:r>
          </a:p>
          <a:p>
            <a:r>
              <a:rPr lang="en-US" dirty="0">
                <a:latin typeface="Consolas" panose="020B0609020204030204" pitchFamily="49" charset="0"/>
              </a:rPr>
              <a:t>FROM </a:t>
            </a:r>
            <a:r>
              <a:rPr lang="en-US" dirty="0" err="1">
                <a:latin typeface="Consolas" panose="020B0609020204030204" pitchFamily="49" charset="0"/>
              </a:rPr>
              <a:t>Production.Document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WHERE FREETEXT(Document, 'vital safety components’);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Contains:</a:t>
            </a:r>
          </a:p>
          <a:p>
            <a:r>
              <a:rPr lang="en-US" dirty="0">
                <a:latin typeface="Consolas" panose="020B0609020204030204" pitchFamily="49" charset="0"/>
              </a:rPr>
              <a:t>SELECT *</a:t>
            </a:r>
          </a:p>
          <a:p>
            <a:r>
              <a:rPr lang="en-US" dirty="0">
                <a:latin typeface="Consolas" panose="020B0609020204030204" pitchFamily="49" charset="0"/>
              </a:rPr>
              <a:t>FROM Product</a:t>
            </a:r>
          </a:p>
          <a:p>
            <a:r>
              <a:rPr lang="en-US" dirty="0">
                <a:latin typeface="Consolas" panose="020B0609020204030204" pitchFamily="49" charset="0"/>
              </a:rPr>
              <a:t>WHERE CONTAINS(ProductName, 'apple');</a:t>
            </a:r>
          </a:p>
        </p:txBody>
      </p:sp>
    </p:spTree>
    <p:extLst>
      <p:ext uri="{BB962C8B-B14F-4D97-AF65-F5344CB8AC3E}">
        <p14:creationId xmlns:p14="http://schemas.microsoft.com/office/powerpoint/2010/main" val="31429813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Inserting Data - INSERT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4343400" cy="4529138"/>
          </a:xfrm>
        </p:spPr>
        <p:txBody>
          <a:bodyPr/>
          <a:lstStyle/>
          <a:p>
            <a:r>
              <a:rPr lang="en-US" dirty="0"/>
              <a:t>The INSERT INTO statement in SQL Server allows you to add new records to a table.</a:t>
            </a:r>
          </a:p>
          <a:p>
            <a:endParaRPr lang="en-US" dirty="0"/>
          </a:p>
          <a:p>
            <a:r>
              <a:rPr lang="en-US" dirty="0"/>
              <a:t>Multiple rows can also be inserted.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8787C-5473-3BFB-1686-A50A34CE5050}"/>
              </a:ext>
            </a:extLst>
          </p:cNvPr>
          <p:cNvSpPr txBox="1"/>
          <p:nvPr/>
        </p:nvSpPr>
        <p:spPr>
          <a:xfrm>
            <a:off x="5791200" y="2286000"/>
            <a:ext cx="61353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Specify both column names and values:</a:t>
            </a:r>
          </a:p>
          <a:p>
            <a:r>
              <a:rPr lang="en-US" dirty="0">
                <a:latin typeface="Consolas" panose="020B0609020204030204" pitchFamily="49" charset="0"/>
              </a:rPr>
              <a:t>INSERT INTO </a:t>
            </a:r>
            <a:r>
              <a:rPr lang="en-US" dirty="0" err="1">
                <a:latin typeface="Consolas" panose="020B0609020204030204" pitchFamily="49" charset="0"/>
              </a:rPr>
              <a:t>table_name</a:t>
            </a:r>
            <a:r>
              <a:rPr lang="en-US" dirty="0">
                <a:latin typeface="Consolas" panose="020B0609020204030204" pitchFamily="49" charset="0"/>
              </a:rPr>
              <a:t> (column1, column2, column3, ...)</a:t>
            </a:r>
          </a:p>
          <a:p>
            <a:r>
              <a:rPr lang="en-US" dirty="0">
                <a:latin typeface="Consolas" panose="020B0609020204030204" pitchFamily="49" charset="0"/>
              </a:rPr>
              <a:t>VALUES (value1, value2, value3, ...);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INSERT INTO Customers (</a:t>
            </a:r>
            <a:r>
              <a:rPr lang="en-US" dirty="0" err="1">
                <a:latin typeface="Consolas" panose="020B0609020204030204" pitchFamily="49" charset="0"/>
              </a:rPr>
              <a:t>CustomerName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ContactName</a:t>
            </a:r>
            <a:r>
              <a:rPr lang="en-US" dirty="0">
                <a:latin typeface="Consolas" panose="020B0609020204030204" pitchFamily="49" charset="0"/>
              </a:rPr>
              <a:t>, Address, City, </a:t>
            </a:r>
            <a:r>
              <a:rPr lang="en-US" dirty="0" err="1">
                <a:latin typeface="Consolas" panose="020B0609020204030204" pitchFamily="49" charset="0"/>
              </a:rPr>
              <a:t>PostalCode</a:t>
            </a:r>
            <a:r>
              <a:rPr lang="en-US" dirty="0">
                <a:latin typeface="Consolas" panose="020B0609020204030204" pitchFamily="49" charset="0"/>
              </a:rPr>
              <a:t>, Country)</a:t>
            </a:r>
          </a:p>
          <a:p>
            <a:r>
              <a:rPr lang="en-US" dirty="0">
                <a:latin typeface="Consolas" panose="020B0609020204030204" pitchFamily="49" charset="0"/>
              </a:rPr>
              <a:t>VALUES ('Cardinal', 'Tom B. </a:t>
            </a:r>
            <a:r>
              <a:rPr lang="en-US" dirty="0" err="1">
                <a:latin typeface="Consolas" panose="020B0609020204030204" pitchFamily="49" charset="0"/>
              </a:rPr>
              <a:t>Erichsen</a:t>
            </a:r>
            <a:r>
              <a:rPr lang="en-US" dirty="0">
                <a:latin typeface="Consolas" panose="020B0609020204030204" pitchFamily="49" charset="0"/>
              </a:rPr>
              <a:t>', 'Skagen 21', 'Stavanger', '4006', 'Norway');</a:t>
            </a:r>
          </a:p>
        </p:txBody>
      </p:sp>
    </p:spTree>
    <p:extLst>
      <p:ext uri="{BB962C8B-B14F-4D97-AF65-F5344CB8AC3E}">
        <p14:creationId xmlns:p14="http://schemas.microsoft.com/office/powerpoint/2010/main" val="37858346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Updating Data -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4343400" cy="4529138"/>
          </a:xfrm>
        </p:spPr>
        <p:txBody>
          <a:bodyPr/>
          <a:lstStyle/>
          <a:p>
            <a:r>
              <a:rPr lang="en-US" dirty="0"/>
              <a:t>The UPDATE statement in SQL Server modifies existing records within a table.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8787C-5473-3BFB-1686-A50A34CE5050}"/>
              </a:ext>
            </a:extLst>
          </p:cNvPr>
          <p:cNvSpPr txBox="1"/>
          <p:nvPr/>
        </p:nvSpPr>
        <p:spPr>
          <a:xfrm>
            <a:off x="5562600" y="1676400"/>
            <a:ext cx="61353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UPDATE </a:t>
            </a:r>
            <a:r>
              <a:rPr lang="en-US" dirty="0" err="1">
                <a:latin typeface="Consolas" panose="020B0609020204030204" pitchFamily="49" charset="0"/>
              </a:rPr>
              <a:t>table_name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SET column1 = value1, column2 = value2, ...</a:t>
            </a:r>
          </a:p>
          <a:p>
            <a:r>
              <a:rPr lang="en-US" dirty="0">
                <a:latin typeface="Consolas" panose="020B0609020204030204" pitchFamily="49" charset="0"/>
              </a:rPr>
              <a:t>WHERE condition;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onsolas" panose="020B0609020204030204" pitchFamily="49" charset="0"/>
              </a:rPr>
              <a:t>table_name</a:t>
            </a:r>
            <a:r>
              <a:rPr lang="en-US" dirty="0">
                <a:latin typeface="Consolas" panose="020B0609020204030204" pitchFamily="49" charset="0"/>
              </a:rPr>
              <a:t>: The name of the table you want to update.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nsolas" panose="020B0609020204030204" pitchFamily="49" charset="0"/>
              </a:rPr>
              <a:t>column1, column2, etc.: Columns to modify.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nsolas" panose="020B0609020204030204" pitchFamily="49" charset="0"/>
              </a:rPr>
              <a:t>value1, value2, etc.: New values for the specified columns.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nsolas" panose="020B0609020204030204" pitchFamily="49" charset="0"/>
              </a:rPr>
              <a:t>WHERE condition: Determines which records to update.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Example:</a:t>
            </a:r>
          </a:p>
          <a:p>
            <a:r>
              <a:rPr lang="en-US" dirty="0">
                <a:latin typeface="Consolas" panose="020B0609020204030204" pitchFamily="49" charset="0"/>
              </a:rPr>
              <a:t>UPDATE customers</a:t>
            </a:r>
          </a:p>
          <a:p>
            <a:r>
              <a:rPr lang="en-US" dirty="0">
                <a:latin typeface="Consolas" panose="020B0609020204030204" pitchFamily="49" charset="0"/>
              </a:rPr>
              <a:t>SET </a:t>
            </a:r>
            <a:r>
              <a:rPr lang="en-US" dirty="0" err="1">
                <a:latin typeface="Consolas" panose="020B0609020204030204" pitchFamily="49" charset="0"/>
              </a:rPr>
              <a:t>cust_email</a:t>
            </a:r>
            <a:r>
              <a:rPr lang="en-US" dirty="0">
                <a:latin typeface="Consolas" panose="020B0609020204030204" pitchFamily="49" charset="0"/>
              </a:rPr>
              <a:t> = 'elmer@fudd.com'</a:t>
            </a:r>
          </a:p>
          <a:p>
            <a:r>
              <a:rPr lang="en-US" dirty="0">
                <a:latin typeface="Consolas" panose="020B0609020204030204" pitchFamily="49" charset="0"/>
              </a:rPr>
              <a:t>WHERE </a:t>
            </a:r>
            <a:r>
              <a:rPr lang="en-US" dirty="0" err="1">
                <a:latin typeface="Consolas" panose="020B0609020204030204" pitchFamily="49" charset="0"/>
              </a:rPr>
              <a:t>cust_id</a:t>
            </a:r>
            <a:r>
              <a:rPr lang="en-US" dirty="0">
                <a:latin typeface="Consolas" panose="020B0609020204030204" pitchFamily="49" charset="0"/>
              </a:rPr>
              <a:t> = 10005;</a:t>
            </a:r>
          </a:p>
        </p:txBody>
      </p:sp>
    </p:spTree>
    <p:extLst>
      <p:ext uri="{BB962C8B-B14F-4D97-AF65-F5344CB8AC3E}">
        <p14:creationId xmlns:p14="http://schemas.microsoft.com/office/powerpoint/2010/main" val="27650499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Deleting Data - DELETE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4343400" cy="4529138"/>
          </a:xfrm>
        </p:spPr>
        <p:txBody>
          <a:bodyPr/>
          <a:lstStyle/>
          <a:p>
            <a:r>
              <a:rPr lang="en-US" dirty="0"/>
              <a:t>The DELETE statement in SQL Server removes one or more rows from a table.</a:t>
            </a:r>
          </a:p>
          <a:p>
            <a:endParaRPr lang="en-US" dirty="0"/>
          </a:p>
          <a:p>
            <a:r>
              <a:rPr lang="en-US" dirty="0"/>
              <a:t>The DELETE statement deletes rows from tables, even all rows from tables. But DELETE never deletes the table itself.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8787C-5473-3BFB-1686-A50A34CE5050}"/>
              </a:ext>
            </a:extLst>
          </p:cNvPr>
          <p:cNvSpPr txBox="1"/>
          <p:nvPr/>
        </p:nvSpPr>
        <p:spPr>
          <a:xfrm>
            <a:off x="5562600" y="1676400"/>
            <a:ext cx="61353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DELETE FROM </a:t>
            </a:r>
            <a:r>
              <a:rPr lang="en-US" dirty="0" err="1">
                <a:latin typeface="Consolas" panose="020B0609020204030204" pitchFamily="49" charset="0"/>
              </a:rPr>
              <a:t>table_name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WHERE condition;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Example:</a:t>
            </a:r>
          </a:p>
          <a:p>
            <a:r>
              <a:rPr lang="en-US" dirty="0">
                <a:latin typeface="Consolas" panose="020B0609020204030204" pitchFamily="49" charset="0"/>
              </a:rPr>
              <a:t>DELETE FROM customers</a:t>
            </a:r>
          </a:p>
          <a:p>
            <a:r>
              <a:rPr lang="en-US" dirty="0">
                <a:latin typeface="Consolas" panose="020B0609020204030204" pitchFamily="49" charset="0"/>
              </a:rPr>
              <a:t>WHERE </a:t>
            </a:r>
            <a:r>
              <a:rPr lang="en-US" dirty="0" err="1">
                <a:latin typeface="Consolas" panose="020B0609020204030204" pitchFamily="49" charset="0"/>
              </a:rPr>
              <a:t>cust_id</a:t>
            </a:r>
            <a:r>
              <a:rPr lang="en-US" dirty="0">
                <a:latin typeface="Consolas" panose="020B0609020204030204" pitchFamily="49" charset="0"/>
              </a:rPr>
              <a:t> = 10006;</a:t>
            </a:r>
          </a:p>
        </p:txBody>
      </p:sp>
    </p:spTree>
    <p:extLst>
      <p:ext uri="{BB962C8B-B14F-4D97-AF65-F5344CB8AC3E}">
        <p14:creationId xmlns:p14="http://schemas.microsoft.com/office/powerpoint/2010/main" val="13210627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Lab 6 – Updating and Deleting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B93BA-A43D-4A50-AEA4-1AA2F1A03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9923" y="1600200"/>
            <a:ext cx="6852153" cy="46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208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Creating Tables – CREATE 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4343400" cy="4529138"/>
          </a:xfrm>
        </p:spPr>
        <p:txBody>
          <a:bodyPr/>
          <a:lstStyle/>
          <a:p>
            <a:r>
              <a:rPr lang="en-US" dirty="0"/>
              <a:t>To create a new table in SQL Server, you can use the CREATE TABLE statement.</a:t>
            </a:r>
          </a:p>
          <a:p>
            <a:r>
              <a:rPr lang="en-US" dirty="0"/>
              <a:t>To alter the schema of a table use the ALTER TABLE command.</a:t>
            </a:r>
          </a:p>
          <a:p>
            <a:pPr marL="225425" lvl="1" indent="0">
              <a:buNone/>
            </a:pPr>
            <a:r>
              <a:rPr lang="en-US" dirty="0"/>
              <a:t>Example:</a:t>
            </a:r>
          </a:p>
          <a:p>
            <a:pPr marL="225425" lvl="1" indent="0">
              <a:buNone/>
            </a:pPr>
            <a:r>
              <a:rPr lang="en-US" dirty="0"/>
              <a:t>ALTER TABLE vendors</a:t>
            </a:r>
          </a:p>
          <a:p>
            <a:pPr marL="225425" lvl="1" indent="0">
              <a:buNone/>
            </a:pPr>
            <a:r>
              <a:rPr lang="en-US" dirty="0"/>
              <a:t>ADD </a:t>
            </a:r>
            <a:r>
              <a:rPr lang="en-US" dirty="0" err="1"/>
              <a:t>vend_phone</a:t>
            </a:r>
            <a:r>
              <a:rPr lang="en-US" dirty="0"/>
              <a:t> CHAR(20);</a:t>
            </a:r>
          </a:p>
          <a:p>
            <a:pPr marL="225425" lvl="1" indent="0">
              <a:buNone/>
            </a:pPr>
            <a:endParaRPr lang="en-US" dirty="0"/>
          </a:p>
          <a:p>
            <a:pPr marL="225425" lvl="1" indent="0">
              <a:buNone/>
            </a:pPr>
            <a:r>
              <a:rPr lang="en-US" dirty="0"/>
              <a:t>ALTER TABLE vendors</a:t>
            </a:r>
          </a:p>
          <a:p>
            <a:pPr marL="225425" lvl="1" indent="0">
              <a:buNone/>
            </a:pPr>
            <a:r>
              <a:rPr lang="en-US" dirty="0"/>
              <a:t>DROP COLUMN </a:t>
            </a:r>
            <a:r>
              <a:rPr lang="en-US" dirty="0" err="1"/>
              <a:t>vend_phone</a:t>
            </a:r>
            <a:r>
              <a:rPr lang="en-US" dirty="0"/>
              <a:t>;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8787C-5473-3BFB-1686-A50A34CE5050}"/>
              </a:ext>
            </a:extLst>
          </p:cNvPr>
          <p:cNvSpPr txBox="1"/>
          <p:nvPr/>
        </p:nvSpPr>
        <p:spPr>
          <a:xfrm>
            <a:off x="5486400" y="1447800"/>
            <a:ext cx="613532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CREATE TABLE </a:t>
            </a:r>
            <a:r>
              <a:rPr lang="en-US" sz="1600" dirty="0" err="1">
                <a:latin typeface="Consolas" panose="020B0609020204030204" pitchFamily="49" charset="0"/>
              </a:rPr>
              <a:t>table_name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(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column1 </a:t>
            </a:r>
            <a:r>
              <a:rPr lang="en-US" sz="1600" dirty="0" err="1">
                <a:latin typeface="Consolas" panose="020B0609020204030204" pitchFamily="49" charset="0"/>
              </a:rPr>
              <a:t>data_type</a:t>
            </a:r>
            <a:r>
              <a:rPr lang="en-US" sz="1600" dirty="0">
                <a:latin typeface="Consolas" panose="020B0609020204030204" pitchFamily="49" charset="0"/>
              </a:rPr>
              <a:t>,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column2 </a:t>
            </a:r>
            <a:r>
              <a:rPr lang="en-US" sz="1600" dirty="0" err="1">
                <a:latin typeface="Consolas" panose="020B0609020204030204" pitchFamily="49" charset="0"/>
              </a:rPr>
              <a:t>data_type</a:t>
            </a:r>
            <a:r>
              <a:rPr lang="en-US" sz="1600" dirty="0">
                <a:latin typeface="Consolas" panose="020B0609020204030204" pitchFamily="49" charset="0"/>
              </a:rPr>
              <a:t>,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...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Example: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CREATE TABLE customers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(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cust_id</a:t>
            </a:r>
            <a:r>
              <a:rPr lang="en-US" sz="1600" dirty="0">
                <a:latin typeface="Consolas" panose="020B0609020204030204" pitchFamily="49" charset="0"/>
              </a:rPr>
              <a:t>      INT        NOT NULL IDENTITY(1,1),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cust_name</a:t>
            </a:r>
            <a:r>
              <a:rPr lang="en-US" sz="1600" dirty="0">
                <a:latin typeface="Consolas" panose="020B0609020204030204" pitchFamily="49" charset="0"/>
              </a:rPr>
              <a:t>    NCHAR(50)  NOT NULL ,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cust_address</a:t>
            </a:r>
            <a:r>
              <a:rPr lang="en-US" sz="1600" dirty="0">
                <a:latin typeface="Consolas" panose="020B0609020204030204" pitchFamily="49" charset="0"/>
              </a:rPr>
              <a:t> NCHAR(50)  NULL ,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cust_city</a:t>
            </a:r>
            <a:r>
              <a:rPr lang="en-US" sz="1600" dirty="0">
                <a:latin typeface="Consolas" panose="020B0609020204030204" pitchFamily="49" charset="0"/>
              </a:rPr>
              <a:t>    NCHAR(50)  NULL ,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cust_state</a:t>
            </a:r>
            <a:r>
              <a:rPr lang="en-US" sz="1600" dirty="0">
                <a:latin typeface="Consolas" panose="020B0609020204030204" pitchFamily="49" charset="0"/>
              </a:rPr>
              <a:t>   NCHAR(5)   NULL ,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cust_zip</a:t>
            </a:r>
            <a:r>
              <a:rPr lang="en-US" sz="1600" dirty="0">
                <a:latin typeface="Consolas" panose="020B0609020204030204" pitchFamily="49" charset="0"/>
              </a:rPr>
              <a:t>     NCHAR(10)  NULL ,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cust_country</a:t>
            </a:r>
            <a:r>
              <a:rPr lang="en-US" sz="1600" dirty="0">
                <a:latin typeface="Consolas" panose="020B0609020204030204" pitchFamily="49" charset="0"/>
              </a:rPr>
              <a:t> NCHAR(50)  NULL ,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cust_contact</a:t>
            </a:r>
            <a:r>
              <a:rPr lang="en-US" sz="1600" dirty="0">
                <a:latin typeface="Consolas" panose="020B0609020204030204" pitchFamily="49" charset="0"/>
              </a:rPr>
              <a:t> NCHAR(50)  NULL ,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cust_email</a:t>
            </a:r>
            <a:r>
              <a:rPr lang="en-US" sz="1600" dirty="0">
                <a:latin typeface="Consolas" panose="020B0609020204030204" pitchFamily="49" charset="0"/>
              </a:rPr>
              <a:t>   NCHAR(255) NULL ,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PRIMARY KEY (</a:t>
            </a:r>
            <a:r>
              <a:rPr lang="en-US" sz="1600" dirty="0" err="1">
                <a:latin typeface="Consolas" panose="020B0609020204030204" pitchFamily="49" charset="0"/>
              </a:rPr>
              <a:t>cust_id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7636770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Renaming Tables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4343400" cy="4529138"/>
          </a:xfrm>
        </p:spPr>
        <p:txBody>
          <a:bodyPr/>
          <a:lstStyle/>
          <a:p>
            <a:r>
              <a:rPr lang="en-US" dirty="0"/>
              <a:t>To rename a table in SQL Server, you can use the </a:t>
            </a:r>
            <a:r>
              <a:rPr lang="en-US" dirty="0" err="1"/>
              <a:t>sp_rename</a:t>
            </a:r>
            <a:r>
              <a:rPr lang="en-US" dirty="0"/>
              <a:t> command.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8787C-5473-3BFB-1686-A50A34CE5050}"/>
              </a:ext>
            </a:extLst>
          </p:cNvPr>
          <p:cNvSpPr txBox="1"/>
          <p:nvPr/>
        </p:nvSpPr>
        <p:spPr>
          <a:xfrm>
            <a:off x="5447072" y="1905000"/>
            <a:ext cx="61353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EXEC </a:t>
            </a:r>
            <a:r>
              <a:rPr lang="en-US" dirty="0" err="1">
                <a:latin typeface="Consolas" panose="020B0609020204030204" pitchFamily="49" charset="0"/>
              </a:rPr>
              <a:t>sp_rename</a:t>
            </a:r>
            <a:r>
              <a:rPr lang="en-US" dirty="0">
                <a:latin typeface="Consolas" panose="020B0609020204030204" pitchFamily="49" charset="0"/>
              </a:rPr>
              <a:t> '</a:t>
            </a:r>
            <a:r>
              <a:rPr lang="en-US" dirty="0" err="1">
                <a:latin typeface="Consolas" panose="020B0609020204030204" pitchFamily="49" charset="0"/>
              </a:rPr>
              <a:t>schema.old_table_name</a:t>
            </a:r>
            <a:r>
              <a:rPr lang="en-US" dirty="0">
                <a:latin typeface="Consolas" panose="020B0609020204030204" pitchFamily="49" charset="0"/>
              </a:rPr>
              <a:t>', '</a:t>
            </a:r>
            <a:r>
              <a:rPr lang="en-US" dirty="0" err="1">
                <a:latin typeface="Consolas" panose="020B0609020204030204" pitchFamily="49" charset="0"/>
              </a:rPr>
              <a:t>new_table_name</a:t>
            </a:r>
            <a:r>
              <a:rPr lang="en-US" dirty="0">
                <a:latin typeface="Consolas" panose="020B0609020204030204" pitchFamily="49" charset="0"/>
              </a:rPr>
              <a:t>’;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Example:</a:t>
            </a:r>
          </a:p>
          <a:p>
            <a:r>
              <a:rPr lang="en-US" dirty="0">
                <a:latin typeface="Consolas" panose="020B0609020204030204" pitchFamily="49" charset="0"/>
              </a:rPr>
              <a:t>EXEC </a:t>
            </a:r>
            <a:r>
              <a:rPr lang="en-US" dirty="0" err="1">
                <a:latin typeface="Consolas" panose="020B0609020204030204" pitchFamily="49" charset="0"/>
              </a:rPr>
              <a:t>sp_rename</a:t>
            </a:r>
            <a:r>
              <a:rPr lang="en-US" dirty="0">
                <a:latin typeface="Consolas" panose="020B0609020204030204" pitchFamily="49" charset="0"/>
              </a:rPr>
              <a:t> 'customers2', 'customers';</a:t>
            </a:r>
          </a:p>
        </p:txBody>
      </p:sp>
    </p:spTree>
    <p:extLst>
      <p:ext uri="{BB962C8B-B14F-4D97-AF65-F5344CB8AC3E}">
        <p14:creationId xmlns:p14="http://schemas.microsoft.com/office/powerpoint/2010/main" val="40102270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Managing Access Rights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4343400" cy="4529138"/>
          </a:xfrm>
        </p:spPr>
        <p:txBody>
          <a:bodyPr/>
          <a:lstStyle/>
          <a:p>
            <a:r>
              <a:rPr lang="en-US" dirty="0"/>
              <a:t>To create a new user login, use the CREATE LOGIN statement.</a:t>
            </a:r>
          </a:p>
          <a:p>
            <a:endParaRPr lang="en-US" dirty="0"/>
          </a:p>
          <a:p>
            <a:r>
              <a:rPr lang="en-US" dirty="0"/>
              <a:t>To set access rights, use the GRANT statement.</a:t>
            </a:r>
          </a:p>
          <a:p>
            <a:endParaRPr lang="en-US" dirty="0"/>
          </a:p>
          <a:p>
            <a:r>
              <a:rPr lang="en-US" dirty="0"/>
              <a:t>To revoke access rights, use the REVOKE statement.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8787C-5473-3BFB-1686-A50A34CE5050}"/>
              </a:ext>
            </a:extLst>
          </p:cNvPr>
          <p:cNvSpPr txBox="1"/>
          <p:nvPr/>
        </p:nvSpPr>
        <p:spPr>
          <a:xfrm>
            <a:off x="5447072" y="1905000"/>
            <a:ext cx="61353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Example CREATE LOGIN:</a:t>
            </a:r>
          </a:p>
          <a:p>
            <a:r>
              <a:rPr lang="en-US" dirty="0">
                <a:latin typeface="Consolas" panose="020B0609020204030204" pitchFamily="49" charset="0"/>
              </a:rPr>
              <a:t>CREATE LOGIN </a:t>
            </a:r>
            <a:r>
              <a:rPr lang="en-US" dirty="0" err="1">
                <a:latin typeface="Consolas" panose="020B0609020204030204" pitchFamily="49" charset="0"/>
              </a:rPr>
              <a:t>BenF</a:t>
            </a:r>
            <a:r>
              <a:rPr lang="en-US" dirty="0">
                <a:latin typeface="Consolas" panose="020B0609020204030204" pitchFamily="49" charset="0"/>
              </a:rPr>
              <a:t> WITH PASSWORD = 'P@$$w0rd’;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Example GRANT:</a:t>
            </a:r>
          </a:p>
          <a:p>
            <a:r>
              <a:rPr lang="en-US" dirty="0">
                <a:latin typeface="Consolas" panose="020B0609020204030204" pitchFamily="49" charset="0"/>
              </a:rPr>
              <a:t>GRANT CREATE TABLE TO </a:t>
            </a:r>
            <a:r>
              <a:rPr lang="en-US" dirty="0" err="1">
                <a:latin typeface="Consolas" panose="020B0609020204030204" pitchFamily="49" charset="0"/>
              </a:rPr>
              <a:t>BenF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Example REVOKE:</a:t>
            </a:r>
          </a:p>
          <a:p>
            <a:r>
              <a:rPr lang="en-US" dirty="0">
                <a:latin typeface="Consolas" panose="020B0609020204030204" pitchFamily="49" charset="0"/>
              </a:rPr>
              <a:t>REVOKE CREATE TABLE FROM </a:t>
            </a:r>
            <a:r>
              <a:rPr lang="en-US" dirty="0" err="1">
                <a:latin typeface="Consolas" panose="020B0609020204030204" pitchFamily="49" charset="0"/>
              </a:rPr>
              <a:t>BenF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499240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Allocating Memory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5410200" cy="45291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Insufficient memory can cause intermittent problems and even corrupt data within the DBMS instance.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Right click the server's name in Object Explorer.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Properties.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Memory.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Change the value in Maximum server memory.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DFD4C-C3BE-9887-9888-0CD6216B7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591163"/>
            <a:ext cx="4776151" cy="44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C44D1-D74A-7442-4114-F72677294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94C0-63AA-5F1B-8788-12E7ABC7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A1210-B8DA-68EC-835D-8261DD69A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7026"/>
            <a:ext cx="6172200" cy="4651374"/>
          </a:xfrm>
        </p:spPr>
        <p:txBody>
          <a:bodyPr/>
          <a:lstStyle/>
          <a:p>
            <a:pPr marL="0" indent="0"/>
            <a:r>
              <a:rPr lang="en-US" dirty="0"/>
              <a:t>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Every table has a name.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Every database and table has a schema.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Schema defines database and table characteristics and how data is store.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Every table has columns.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Each column contains a particular piece of information.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Customer ID, Last Name, First Name, Address, City, State, Zip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Each column is allowed a only certain type of data or datatype.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6DE34-0E14-36BB-2631-21171C5D0D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B45C7F-59DB-455C-87C4-906868C15902}" type="slidenum">
              <a:rPr lang="en-US" smtClean="0">
                <a:solidFill>
                  <a:srgbClr val="4D4E53">
                    <a:tint val="75000"/>
                  </a:srgbClr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4D4E53">
                  <a:tint val="75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FA4A2-4B2A-A6D1-8C59-EB71EB60C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600" y="1752600"/>
            <a:ext cx="4405302" cy="40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696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Viewing Log 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5410200" cy="45291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 Object Explorer click Management.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Right click SQL Server Logs to configure the logs.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Double-click a log to view it.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DFD4C-C3BE-9887-9888-0CD6216B7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1200" y="1828800"/>
            <a:ext cx="5812123" cy="390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Detaching a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6019800" cy="45291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Detach the Database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In Object Explorer, expand the Databases node.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Right-click the database you want to move, select Tasks, and then select Detach.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In the Detach Database dialog box, check the box for Drop Connections to ensure no active connections to the database, and then click OK.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Locate the database files (typically .</a:t>
            </a:r>
            <a:r>
              <a:rPr lang="en-US" sz="1800" dirty="0" err="1"/>
              <a:t>mdf</a:t>
            </a:r>
            <a:r>
              <a:rPr lang="en-US" sz="1800" dirty="0"/>
              <a:t> and .</a:t>
            </a:r>
            <a:r>
              <a:rPr lang="en-US" sz="1800" dirty="0" err="1"/>
              <a:t>ldf</a:t>
            </a:r>
            <a:r>
              <a:rPr lang="en-US" sz="1800" dirty="0"/>
              <a:t> files) on your server. These files are usually found in the SQL Server data directory.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0" indent="0">
              <a:buNone/>
            </a:pPr>
            <a:r>
              <a:rPr lang="en-US" sz="1600" dirty="0"/>
              <a:t>The default location for the database files is:</a:t>
            </a:r>
          </a:p>
          <a:p>
            <a:pPr marL="0" indent="0">
              <a:buNone/>
            </a:pPr>
            <a:r>
              <a:rPr lang="en-US" sz="1200" dirty="0"/>
              <a:t>C:\program files\Microsoft SQL Server\MSSQL15.MSSQLSERVER\MSSQL\DATA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DFD4C-C3BE-9887-9888-0CD6216B7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6495" y="1727994"/>
            <a:ext cx="456245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119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Attaching a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5486400" cy="45291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Attach the Database on the New Server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Copy the .</a:t>
            </a:r>
            <a:r>
              <a:rPr lang="en-US" sz="1600" dirty="0" err="1"/>
              <a:t>mdf</a:t>
            </a:r>
            <a:r>
              <a:rPr lang="en-US" sz="1600" dirty="0"/>
              <a:t> and .</a:t>
            </a:r>
            <a:r>
              <a:rPr lang="en-US" sz="1600" dirty="0" err="1"/>
              <a:t>ldf</a:t>
            </a:r>
            <a:r>
              <a:rPr lang="en-US" sz="1600" dirty="0"/>
              <a:t> files to the desired location on the new server. You can use Windows Explorer or a command-line tool to copy the files.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Open SSMS and connect to the SQL Server instance on the new server.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In Object Explorer, right-click the Databases node and select Attach.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In the Attach Databases dialog box, click Add and navigate to the location where you copied the .</a:t>
            </a:r>
            <a:r>
              <a:rPr lang="en-US" sz="1600" dirty="0" err="1"/>
              <a:t>mdf</a:t>
            </a:r>
            <a:r>
              <a:rPr lang="en-US" sz="1600" dirty="0"/>
              <a:t> file.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Select the .</a:t>
            </a:r>
            <a:r>
              <a:rPr lang="en-US" sz="1600" dirty="0" err="1"/>
              <a:t>mdf</a:t>
            </a:r>
            <a:r>
              <a:rPr lang="en-US" sz="1600" dirty="0"/>
              <a:t> file and click OK. The .</a:t>
            </a:r>
            <a:r>
              <a:rPr lang="en-US" sz="1600" dirty="0" err="1"/>
              <a:t>ldf</a:t>
            </a:r>
            <a:r>
              <a:rPr lang="en-US" sz="1600" dirty="0"/>
              <a:t> file should be automatically detected. If not, you can manually specify its location.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Click OK to attach the database.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DFD4C-C3BE-9887-9888-0CD6216B7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365" y="1597025"/>
            <a:ext cx="5731728" cy="41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016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Backing Up a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10896600" cy="45291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SQL Server Management Studio (SSMS):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Open SSMS.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Expand the “Databases” folder and select the database you want to back up.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Right-click on the database name and choose “Tasks” &gt; “Back Up.”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Specify the destination folder for the backup file (with a .</a:t>
            </a:r>
            <a:r>
              <a:rPr lang="en-US" dirty="0" err="1"/>
              <a:t>bak</a:t>
            </a:r>
            <a:r>
              <a:rPr lang="en-US" dirty="0"/>
              <a:t> extension).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“OK” to start the backup process.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019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 dirty="0">
                <a:solidFill>
                  <a:schemeClr val="tx1"/>
                </a:solidFill>
              </a:rPr>
              <a:t>Backing Up a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9F9A-D01B-48DF-B372-525BADE0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7025"/>
            <a:ext cx="10896600" cy="45291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Transact-SQL (T-SQL):</a:t>
            </a:r>
          </a:p>
          <a:p>
            <a:r>
              <a:rPr lang="en-US" dirty="0"/>
              <a:t>Use the BACKUP DATABASE statement:</a:t>
            </a:r>
          </a:p>
          <a:p>
            <a:pPr marL="233363" lvl="1" indent="0">
              <a:buNone/>
            </a:pPr>
            <a:r>
              <a:rPr lang="en-US" dirty="0"/>
              <a:t>BACKUP DATABASE </a:t>
            </a:r>
            <a:r>
              <a:rPr lang="en-US" dirty="0" err="1"/>
              <a:t>YourDatabaseName</a:t>
            </a:r>
            <a:endParaRPr lang="en-US" dirty="0"/>
          </a:p>
          <a:p>
            <a:pPr marL="233363" lvl="1" indent="0">
              <a:buNone/>
            </a:pPr>
            <a:r>
              <a:rPr lang="en-US" dirty="0"/>
              <a:t>TO DISK = 'C:\Backup\</a:t>
            </a:r>
            <a:r>
              <a:rPr lang="en-US" dirty="0" err="1"/>
              <a:t>YourDatabaseName.bak</a:t>
            </a:r>
            <a:r>
              <a:rPr lang="en-US" dirty="0"/>
              <a:t>’;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PowerShell:</a:t>
            </a:r>
          </a:p>
          <a:p>
            <a:pPr marL="0" indent="0">
              <a:buNone/>
            </a:pPr>
            <a:r>
              <a:rPr lang="en-US" dirty="0"/>
              <a:t>You can also create backups programmatically using PowerShell scripts.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4E1DE3-2730-5FBB-0724-B0516318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D2D0CE"/>
                </a:solidFill>
                <a:effectLst/>
                <a:latin typeface="Arial Unicode MS"/>
              </a:rPr>
              <a:t>SELECT DISTINCT column_name FROM table_name;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010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05A8-F342-4B2E-8182-0ED436C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1" y="228600"/>
            <a:ext cx="11534775" cy="704850"/>
          </a:xfrm>
        </p:spPr>
        <p:txBody>
          <a:bodyPr/>
          <a:lstStyle/>
          <a:p>
            <a:pPr marR="0" rtl="0"/>
            <a:r>
              <a:rPr lang="en-US" sz="3600" b="1" i="0" u="none" strike="noStrike" baseline="0">
                <a:solidFill>
                  <a:schemeClr val="tx1"/>
                </a:solidFill>
              </a:rPr>
              <a:t>Lab 7 – Backing Up a Database</a:t>
            </a:r>
            <a:endParaRPr lang="en-US" sz="3600" b="1" i="0" u="none" strike="noStrike" baseline="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B93BA-A43D-4A50-AEA4-1AA2F1A03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9923" y="1600200"/>
            <a:ext cx="6852153" cy="46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760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C204-FED2-45A9-AD13-773A7CAF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Introduction to SQL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EEE75-17DC-45A8-A938-2177AE2D0F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B45C7F-59DB-455C-87C4-906868C15902}" type="slidenum">
              <a:rPr lang="en-US" smtClean="0">
                <a:solidFill>
                  <a:srgbClr val="4D4E53">
                    <a:tint val="75000"/>
                  </a:srgbClr>
                </a:solidFill>
              </a:rPr>
              <a:pPr>
                <a:defRPr/>
              </a:pPr>
              <a:t>66</a:t>
            </a:fld>
            <a:endParaRPr lang="en-US" dirty="0">
              <a:solidFill>
                <a:srgbClr val="4D4E53">
                  <a:tint val="75000"/>
                </a:srgbClr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F3F2B6A-FB2D-FEB1-247C-1345C6C73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4527" y="1905000"/>
            <a:ext cx="6382945" cy="396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7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C44D1-D74A-7442-4114-F72677294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94C0-63AA-5F1B-8788-12E7ABC7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A1210-B8DA-68EC-835D-8261DD69A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7026"/>
            <a:ext cx="6172200" cy="4651374"/>
          </a:xfrm>
        </p:spPr>
        <p:txBody>
          <a:bodyPr/>
          <a:lstStyle/>
          <a:p>
            <a:pPr marL="0" indent="0"/>
            <a:r>
              <a:rPr lang="en-US" dirty="0"/>
              <a:t>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Every table has rows.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A row is a record in a table.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Every table has a primary key.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A primary key is a column (or set of columns) whose values uniquely identify each row in a 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6DE34-0E14-36BB-2631-21171C5D0D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B45C7F-59DB-455C-87C4-906868C15902}" type="slidenum">
              <a:rPr lang="en-US" smtClean="0">
                <a:solidFill>
                  <a:srgbClr val="4D4E53">
                    <a:tint val="75000"/>
                  </a:srgbClr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4D4E53">
                  <a:tint val="75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FA4A2-4B2A-A6D1-8C59-EB71EB60C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600" y="1752600"/>
            <a:ext cx="4405302" cy="40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6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C44D1-D74A-7442-4114-F72677294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94C0-63AA-5F1B-8788-12E7ABC7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A1210-B8DA-68EC-835D-8261DD69A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7026"/>
            <a:ext cx="6172200" cy="4651374"/>
          </a:xfrm>
        </p:spPr>
        <p:txBody>
          <a:bodyPr/>
          <a:lstStyle/>
          <a:p>
            <a:pPr marL="0" indent="0"/>
            <a:r>
              <a:rPr lang="en-US" dirty="0"/>
              <a:t>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Primary key rules.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No two rows can have the same primary key value.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Every row must have a primary key value (primary key columns may not allow NULL values).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Primary key best practices.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Don’t update values in primary key columns.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Don’t reuse values in primary key columns.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Don’t use values that might change in primary key columns.</a:t>
            </a:r>
          </a:p>
          <a:p>
            <a:pPr marL="233363" lvl="1" indent="0">
              <a:buNone/>
            </a:pPr>
            <a:r>
              <a:rPr lang="en-US" sz="1800" dirty="0"/>
              <a:t>(For example, when you use a name as a primary key to identify a supplier, you would have to change the primary key when the supplier merges and changes its name.)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6DE34-0E14-36BB-2631-21171C5D0D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B45C7F-59DB-455C-87C4-906868C15902}" type="slidenum">
              <a:rPr lang="en-US" smtClean="0">
                <a:solidFill>
                  <a:srgbClr val="4D4E53">
                    <a:tint val="75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4D4E53">
                  <a:tint val="75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FA4A2-4B2A-A6D1-8C59-EB71EB60C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600" y="1752600"/>
            <a:ext cx="4405302" cy="40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0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C44D1-D74A-7442-4114-F72677294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94C0-63AA-5F1B-8788-12E7ABC7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SQL?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A1210-B8DA-68EC-835D-8261DD69A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7026"/>
            <a:ext cx="6172200" cy="4651374"/>
          </a:xfrm>
        </p:spPr>
        <p:txBody>
          <a:bodyPr/>
          <a:lstStyle/>
          <a:p>
            <a:pPr marL="0" indent="0"/>
            <a:r>
              <a:rPr lang="en-US" dirty="0"/>
              <a:t>SQL (S-Q-L or sequel)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SQL is a language designed specifically for communicating with databases.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SQL is not a proprietary language used by specific database vendors.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SQL is easy to learn. The statements are all made up of descriptive English words, and there aren’t that many of them.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SQL is a very powerful language, and by learning to use its language elements you can perform very complex and sophisticated database operations.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6DE34-0E14-36BB-2631-21171C5D0D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B45C7F-59DB-455C-87C4-906868C15902}" type="slidenum">
              <a:rPr lang="en-US" smtClean="0">
                <a:solidFill>
                  <a:srgbClr val="4D4E53">
                    <a:tint val="75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4D4E53">
                  <a:tint val="75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FA4A2-4B2A-A6D1-8C59-EB71EB60C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600" y="1752600"/>
            <a:ext cx="4405302" cy="40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406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ffice Theme">
  <a:themeElements>
    <a:clrScheme name="HTM Palette">
      <a:dk1>
        <a:srgbClr val="4D4E53"/>
      </a:dk1>
      <a:lt1>
        <a:srgbClr val="FFFFFF"/>
      </a:lt1>
      <a:dk2>
        <a:srgbClr val="003F72"/>
      </a:dk2>
      <a:lt2>
        <a:srgbClr val="FFFFFF"/>
      </a:lt2>
      <a:accent1>
        <a:srgbClr val="6FD4E4"/>
      </a:accent1>
      <a:accent2>
        <a:srgbClr val="F3CF45"/>
      </a:accent2>
      <a:accent3>
        <a:srgbClr val="7F7A00"/>
      </a:accent3>
      <a:accent4>
        <a:srgbClr val="FF8849"/>
      </a:accent4>
      <a:accent5>
        <a:srgbClr val="772432"/>
      </a:accent5>
      <a:accent6>
        <a:srgbClr val="8996A0"/>
      </a:accent6>
      <a:hlink>
        <a:srgbClr val="0032FF"/>
      </a:hlink>
      <a:folHlink>
        <a:srgbClr val="9B32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CADFEC08CD034BA87DBC60E460F248" ma:contentTypeVersion="1" ma:contentTypeDescription="Create a new document." ma:contentTypeScope="" ma:versionID="f38def7fc02c06ed923db12910f2dd21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23c11eee0d542004c4a7d729835418c6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F52895F9-D9E6-4B7D-AFC1-904B1790D5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2B053B-BFCF-4C2A-9FBB-9F388AC6C6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4C6371-228B-48BD-8200-B7D77592358C}">
  <ds:schemaRefs>
    <ds:schemaRef ds:uri="http://schemas.microsoft.com/sharepoint/v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40274</TotalTime>
  <Words>4540</Words>
  <Application>Microsoft Office PowerPoint</Application>
  <PresentationFormat>Widescreen</PresentationFormat>
  <Paragraphs>661</Paragraphs>
  <Slides>66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Arial Unicode MS</vt:lpstr>
      <vt:lpstr>Calibri</vt:lpstr>
      <vt:lpstr>Consolas</vt:lpstr>
      <vt:lpstr>Georgia</vt:lpstr>
      <vt:lpstr>2_Office Theme</vt:lpstr>
      <vt:lpstr>PowerPoint Presentation</vt:lpstr>
      <vt:lpstr>Class Outline</vt:lpstr>
      <vt:lpstr>Database Basics</vt:lpstr>
      <vt:lpstr>Database Basics</vt:lpstr>
      <vt:lpstr>Database Basics</vt:lpstr>
      <vt:lpstr>Database Basics</vt:lpstr>
      <vt:lpstr>Database Basics</vt:lpstr>
      <vt:lpstr>Database Basics</vt:lpstr>
      <vt:lpstr>What is SQL?</vt:lpstr>
      <vt:lpstr>Microsoft SQL Server</vt:lpstr>
      <vt:lpstr>Microsoft SQL Server Licensing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The “sa” Account</vt:lpstr>
      <vt:lpstr>Other Administrative Accounts (Security)</vt:lpstr>
      <vt:lpstr>Lab 1 – Installing SQL Server and Mgmt Studio </vt:lpstr>
      <vt:lpstr>Lab 1.1 and 1.2 – Install Lab Files</vt:lpstr>
      <vt:lpstr>Connecting to a Remote Database</vt:lpstr>
      <vt:lpstr>SQL Server Management Studio</vt:lpstr>
      <vt:lpstr>Selecting a Database</vt:lpstr>
      <vt:lpstr>Retrieving Data - SELECT</vt:lpstr>
      <vt:lpstr>Retrieving Data – DISTINCT and TOP</vt:lpstr>
      <vt:lpstr>Sorting and Retrieving Data – ORDER BY</vt:lpstr>
      <vt:lpstr>Filtering Data - WHERE</vt:lpstr>
      <vt:lpstr>Using Wildcard Filtering - LIKE</vt:lpstr>
      <vt:lpstr>Lab 2 – Retrieving, Sorting, and Filtering Data</vt:lpstr>
      <vt:lpstr>Grouping Data – GROUP BY</vt:lpstr>
      <vt:lpstr>Summarizing Data - AGGREGATE</vt:lpstr>
      <vt:lpstr>Lab 3 – Grouping and Summarizing Data</vt:lpstr>
      <vt:lpstr>Working with Subqueries</vt:lpstr>
      <vt:lpstr>Lab 4 – Working with Subqueries</vt:lpstr>
      <vt:lpstr>Joining Tables - JOIN</vt:lpstr>
      <vt:lpstr>Joining Tables – Foreign Keys</vt:lpstr>
      <vt:lpstr>Joining Tables – Creating a Join</vt:lpstr>
      <vt:lpstr>Lab 5 – Joining Tables</vt:lpstr>
      <vt:lpstr>Full Text Searching</vt:lpstr>
      <vt:lpstr>Inserting Data - INSERT</vt:lpstr>
      <vt:lpstr>Updating Data - UPDATE</vt:lpstr>
      <vt:lpstr>Deleting Data - DELETE</vt:lpstr>
      <vt:lpstr>Lab 6 – Updating and Deleting Data</vt:lpstr>
      <vt:lpstr>Creating Tables – CREATE TABLE</vt:lpstr>
      <vt:lpstr>Renaming Tables</vt:lpstr>
      <vt:lpstr>Managing Access Rights</vt:lpstr>
      <vt:lpstr>Allocating Memory</vt:lpstr>
      <vt:lpstr>Viewing Log Files</vt:lpstr>
      <vt:lpstr>Detaching a Database</vt:lpstr>
      <vt:lpstr>Attaching a Database</vt:lpstr>
      <vt:lpstr>Backing Up a Database</vt:lpstr>
      <vt:lpstr>Backing Up a Database</vt:lpstr>
      <vt:lpstr>Lab 7 – Backing Up a Database</vt:lpstr>
      <vt:lpstr>An Introduction to SQL Server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Glines</dc:creator>
  <cp:lastModifiedBy>Brett Glines</cp:lastModifiedBy>
  <cp:revision>9</cp:revision>
  <dcterms:created xsi:type="dcterms:W3CDTF">2020-12-09T22:02:41Z</dcterms:created>
  <dcterms:modified xsi:type="dcterms:W3CDTF">2026-04-22T02:50:05Z</dcterms:modified>
</cp:coreProperties>
</file>