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AF_81EE87DF.xml" ContentType="application/vnd.ms-powerpoint.comments+xml"/>
  <Override PartName="/ppt/comments/modernComment_2B0_7E01B11C.xml" ContentType="application/vnd.ms-powerpoint.comments+xml"/>
  <Override PartName="/ppt/comments/modernComment_2B4_AA62EBCC.xml" ContentType="application/vnd.ms-powerpoint.comments+xml"/>
  <Override PartName="/ppt/comments/modernComment_2B8_F8849167.xml" ContentType="application/vnd.ms-powerpoint.comments+xml"/>
  <Override PartName="/ppt/comments/modernComment_2B6_11E79A26.xml" ContentType="application/vnd.ms-powerpoint.comments+xml"/>
  <Override PartName="/ppt/comments/modernComment_2C9_20CD7963.xml" ContentType="application/vnd.ms-powerpoint.comments+xml"/>
  <Override PartName="/ppt/comments/modernComment_2C8_14DFF26C.xml" ContentType="application/vnd.ms-powerpoint.comments+xml"/>
  <Override PartName="/ppt/comments/modernComment_291_E5D6CFE4.xml" ContentType="application/vnd.ms-powerpoint.comments+xml"/>
  <Override PartName="/ppt/comments/modernComment_28F_ABB9B9EC.xml" ContentType="application/vnd.ms-powerpoint.comments+xml"/>
  <Override PartName="/ppt/comments/modernComment_290_C5E1AF99.xml" ContentType="application/vnd.ms-powerpoint.comments+xml"/>
  <Override PartName="/ppt/notesSlides/notesSlide6.xml" ContentType="application/vnd.openxmlformats-officedocument.presentationml.notesSlide+xml"/>
  <Override PartName="/ppt/media/image28.jpg" ContentType="image/jpeg"/>
  <Override PartName="/ppt/comments/modernComment_2D5_CA0D514A.xml" ContentType="application/vnd.ms-powerpoint.comments+xml"/>
  <Override PartName="/ppt/notesSlides/notesSlide7.xml" ContentType="application/vnd.openxmlformats-officedocument.presentationml.notesSlide+xml"/>
  <Override PartName="/ppt/media/image39.jpg" ContentType="image/jpeg"/>
  <Override PartName="/ppt/notesSlides/notesSlide8.xml" ContentType="application/vnd.openxmlformats-officedocument.presentationml.notesSlide+xml"/>
  <Override PartName="/ppt/comments/modernComment_2DB_298F68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93.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0" r:id="rId4"/>
  </p:sldMasterIdLst>
  <p:notesMasterIdLst>
    <p:notesMasterId r:id="rId124"/>
  </p:notesMasterIdLst>
  <p:sldIdLst>
    <p:sldId id="285" r:id="rId5"/>
    <p:sldId id="286" r:id="rId6"/>
    <p:sldId id="727" r:id="rId7"/>
    <p:sldId id="644" r:id="rId8"/>
    <p:sldId id="645" r:id="rId9"/>
    <p:sldId id="646" r:id="rId10"/>
    <p:sldId id="647" r:id="rId11"/>
    <p:sldId id="659" r:id="rId12"/>
    <p:sldId id="648" r:id="rId13"/>
    <p:sldId id="649" r:id="rId14"/>
    <p:sldId id="650" r:id="rId15"/>
    <p:sldId id="651" r:id="rId16"/>
    <p:sldId id="718" r:id="rId17"/>
    <p:sldId id="652" r:id="rId18"/>
    <p:sldId id="719" r:id="rId19"/>
    <p:sldId id="686" r:id="rId20"/>
    <p:sldId id="687" r:id="rId21"/>
    <p:sldId id="688" r:id="rId22"/>
    <p:sldId id="689" r:id="rId23"/>
    <p:sldId id="681" r:id="rId24"/>
    <p:sldId id="692" r:id="rId25"/>
    <p:sldId id="693" r:id="rId26"/>
    <p:sldId id="697" r:id="rId27"/>
    <p:sldId id="695" r:id="rId28"/>
    <p:sldId id="696" r:id="rId29"/>
    <p:sldId id="694" r:id="rId30"/>
    <p:sldId id="698" r:id="rId31"/>
    <p:sldId id="699" r:id="rId32"/>
    <p:sldId id="700" r:id="rId33"/>
    <p:sldId id="701" r:id="rId34"/>
    <p:sldId id="713" r:id="rId35"/>
    <p:sldId id="654" r:id="rId36"/>
    <p:sldId id="712" r:id="rId37"/>
    <p:sldId id="657" r:id="rId38"/>
    <p:sldId id="655" r:id="rId39"/>
    <p:sldId id="656" r:id="rId40"/>
    <p:sldId id="720" r:id="rId41"/>
    <p:sldId id="772" r:id="rId42"/>
    <p:sldId id="658" r:id="rId43"/>
    <p:sldId id="660" r:id="rId44"/>
    <p:sldId id="661" r:id="rId45"/>
    <p:sldId id="722" r:id="rId46"/>
    <p:sldId id="721" r:id="rId47"/>
    <p:sldId id="723" r:id="rId48"/>
    <p:sldId id="653" r:id="rId49"/>
    <p:sldId id="724" r:id="rId50"/>
    <p:sldId id="725" r:id="rId51"/>
    <p:sldId id="726" r:id="rId52"/>
    <p:sldId id="680" r:id="rId53"/>
    <p:sldId id="735" r:id="rId54"/>
    <p:sldId id="662" r:id="rId55"/>
    <p:sldId id="673" r:id="rId56"/>
    <p:sldId id="728" r:id="rId57"/>
    <p:sldId id="663" r:id="rId58"/>
    <p:sldId id="666" r:id="rId59"/>
    <p:sldId id="664" r:id="rId60"/>
    <p:sldId id="566" r:id="rId61"/>
    <p:sldId id="774" r:id="rId62"/>
    <p:sldId id="667" r:id="rId63"/>
    <p:sldId id="668" r:id="rId64"/>
    <p:sldId id="669" r:id="rId65"/>
    <p:sldId id="672" r:id="rId66"/>
    <p:sldId id="729" r:id="rId67"/>
    <p:sldId id="716" r:id="rId68"/>
    <p:sldId id="671" r:id="rId69"/>
    <p:sldId id="730" r:id="rId70"/>
    <p:sldId id="731" r:id="rId71"/>
    <p:sldId id="684" r:id="rId72"/>
    <p:sldId id="732" r:id="rId73"/>
    <p:sldId id="733" r:id="rId74"/>
    <p:sldId id="734" r:id="rId75"/>
    <p:sldId id="773" r:id="rId76"/>
    <p:sldId id="717" r:id="rId77"/>
    <p:sldId id="738" r:id="rId78"/>
    <p:sldId id="675" r:id="rId79"/>
    <p:sldId id="739" r:id="rId80"/>
    <p:sldId id="740" r:id="rId81"/>
    <p:sldId id="676" r:id="rId82"/>
    <p:sldId id="678" r:id="rId83"/>
    <p:sldId id="742" r:id="rId84"/>
    <p:sldId id="674" r:id="rId85"/>
    <p:sldId id="737" r:id="rId86"/>
    <p:sldId id="741" r:id="rId87"/>
    <p:sldId id="743" r:id="rId88"/>
    <p:sldId id="685" r:id="rId89"/>
    <p:sldId id="679" r:id="rId90"/>
    <p:sldId id="690" r:id="rId91"/>
    <p:sldId id="746" r:id="rId92"/>
    <p:sldId id="745" r:id="rId93"/>
    <p:sldId id="744" r:id="rId94"/>
    <p:sldId id="747" r:id="rId95"/>
    <p:sldId id="748" r:id="rId96"/>
    <p:sldId id="749" r:id="rId97"/>
    <p:sldId id="750" r:id="rId98"/>
    <p:sldId id="751" r:id="rId99"/>
    <p:sldId id="752" r:id="rId100"/>
    <p:sldId id="753" r:id="rId101"/>
    <p:sldId id="754" r:id="rId102"/>
    <p:sldId id="755" r:id="rId103"/>
    <p:sldId id="756" r:id="rId104"/>
    <p:sldId id="757" r:id="rId105"/>
    <p:sldId id="758" r:id="rId106"/>
    <p:sldId id="759" r:id="rId107"/>
    <p:sldId id="760" r:id="rId108"/>
    <p:sldId id="761" r:id="rId109"/>
    <p:sldId id="762" r:id="rId110"/>
    <p:sldId id="763" r:id="rId111"/>
    <p:sldId id="714" r:id="rId112"/>
    <p:sldId id="764" r:id="rId113"/>
    <p:sldId id="765" r:id="rId114"/>
    <p:sldId id="766" r:id="rId115"/>
    <p:sldId id="775" r:id="rId116"/>
    <p:sldId id="767" r:id="rId117"/>
    <p:sldId id="768" r:id="rId118"/>
    <p:sldId id="770" r:id="rId119"/>
    <p:sldId id="769" r:id="rId120"/>
    <p:sldId id="702" r:id="rId121"/>
    <p:sldId id="771" r:id="rId122"/>
    <p:sldId id="691" r:id="rId12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DB386E-9992-CF5F-343F-7C5CA6746E29}" name="Axel Wirth" initials="AW" userId="S::axel@medcrypt.com::a3fd7ec7-e03d-4b35-a5aa-bb5df244c9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Eckard" initials="LE" lastIdx="6" clrIdx="0">
    <p:extLst>
      <p:ext uri="{19B8F6BF-5375-455C-9EA6-DF929625EA0E}">
        <p15:presenceInfo xmlns:p15="http://schemas.microsoft.com/office/powerpoint/2012/main" userId="Leslie Eckard" providerId="None"/>
      </p:ext>
    </p:extLst>
  </p:cmAuthor>
  <p:cmAuthor id="2" name="Frank Maddlone" initials="FM" lastIdx="2" clrIdx="1">
    <p:extLst>
      <p:ext uri="{19B8F6BF-5375-455C-9EA6-DF929625EA0E}">
        <p15:presenceInfo xmlns:p15="http://schemas.microsoft.com/office/powerpoint/2012/main" userId="S::frank.maddlone@kildagroup.com::dfc74bd4-7eba-4c55-a261-6d619f298437" providerId="AD"/>
      </p:ext>
    </p:extLst>
  </p:cmAuthor>
  <p:cmAuthor id="3" name="Barth, Andrew R." initials="BAR" lastIdx="6" clrIdx="2">
    <p:extLst>
      <p:ext uri="{19B8F6BF-5375-455C-9EA6-DF929625EA0E}">
        <p15:presenceInfo xmlns:p15="http://schemas.microsoft.com/office/powerpoint/2012/main" userId="S-1-5-21-967450257-1118788507-8547516-269610" providerId="AD"/>
      </p:ext>
    </p:extLst>
  </p:cmAuthor>
  <p:cmAuthor id="4" name="Elkaissi, Nadia F. ASHVAMC" initials="ENFA" lastIdx="1" clrIdx="3">
    <p:extLst>
      <p:ext uri="{19B8F6BF-5375-455C-9EA6-DF929625EA0E}">
        <p15:presenceInfo xmlns:p15="http://schemas.microsoft.com/office/powerpoint/2012/main" userId="S::Nadia.Elkaissi@va.gov::8de1bc6e-bfc8-4d67-bc9a-79562f60f5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729"/>
    <a:srgbClr val="8996A0"/>
    <a:srgbClr val="6A689D"/>
    <a:srgbClr val="7B4D95"/>
    <a:srgbClr val="883675"/>
    <a:srgbClr val="772432"/>
    <a:srgbClr val="1FA988"/>
    <a:srgbClr val="25C1A3"/>
    <a:srgbClr val="FFC000"/>
    <a:srgbClr val="F65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D50E5-FF76-4991-866D-EED24B151102}" v="2" dt="2026-05-26T22:27:40.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98" autoAdjust="0"/>
    <p:restoredTop sz="77027" autoAdjust="0"/>
  </p:normalViewPr>
  <p:slideViewPr>
    <p:cSldViewPr>
      <p:cViewPr varScale="1">
        <p:scale>
          <a:sx n="51" d="100"/>
          <a:sy n="51" d="100"/>
        </p:scale>
        <p:origin x="60" y="1564"/>
      </p:cViewPr>
      <p:guideLst>
        <p:guide orient="horz" pos="2160"/>
        <p:guide pos="3840"/>
      </p:guideLst>
    </p:cSldViewPr>
  </p:slideViewPr>
  <p:outlineViewPr>
    <p:cViewPr>
      <p:scale>
        <a:sx n="33" d="100"/>
        <a:sy n="33" d="100"/>
      </p:scale>
      <p:origin x="0" y="-3517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Glines" userId="875b431fc8ea25cf" providerId="LiveId" clId="{CF693D85-4D72-40F9-831A-88297FBF28AC}"/>
    <pc:docChg chg="undo custSel addSld delSld modSld sldOrd">
      <pc:chgData name="Brett Glines" userId="875b431fc8ea25cf" providerId="LiveId" clId="{CF693D85-4D72-40F9-831A-88297FBF28AC}" dt="2026-05-26T22:27:40.886" v="188" actId="14826"/>
      <pc:docMkLst>
        <pc:docMk/>
      </pc:docMkLst>
      <pc:sldChg chg="modSp mod">
        <pc:chgData name="Brett Glines" userId="875b431fc8ea25cf" providerId="LiveId" clId="{CF693D85-4D72-40F9-831A-88297FBF28AC}" dt="2026-05-26T22:25:57.519" v="142" actId="20577"/>
        <pc:sldMkLst>
          <pc:docMk/>
          <pc:sldMk cId="643108154" sldId="714"/>
        </pc:sldMkLst>
        <pc:spChg chg="mod">
          <ac:chgData name="Brett Glines" userId="875b431fc8ea25cf" providerId="LiveId" clId="{CF693D85-4D72-40F9-831A-88297FBF28AC}" dt="2026-05-26T22:25:57.519" v="142" actId="20577"/>
          <ac:spMkLst>
            <pc:docMk/>
            <pc:sldMk cId="643108154" sldId="714"/>
            <ac:spMk id="2" creationId="{2ADF8A95-4400-FD1D-3E07-7B3EA72AAE2B}"/>
          </ac:spMkLst>
        </pc:spChg>
      </pc:sldChg>
      <pc:sldChg chg="addSp delSp modSp mod">
        <pc:chgData name="Brett Glines" userId="875b431fc8ea25cf" providerId="LiveId" clId="{CF693D85-4D72-40F9-831A-88297FBF28AC}" dt="2026-05-26T22:24:16.229" v="132" actId="1076"/>
        <pc:sldMkLst>
          <pc:docMk/>
          <pc:sldMk cId="170109700" sldId="773"/>
        </pc:sldMkLst>
        <pc:spChg chg="mod">
          <ac:chgData name="Brett Glines" userId="875b431fc8ea25cf" providerId="LiveId" clId="{CF693D85-4D72-40F9-831A-88297FBF28AC}" dt="2026-05-26T22:20:56.223" v="119" actId="20577"/>
          <ac:spMkLst>
            <pc:docMk/>
            <pc:sldMk cId="170109700" sldId="773"/>
            <ac:spMk id="2" creationId="{BBBC935E-5BBE-BACA-166E-B5DABEBA65E7}"/>
          </ac:spMkLst>
        </pc:spChg>
        <pc:spChg chg="add del mod">
          <ac:chgData name="Brett Glines" userId="875b431fc8ea25cf" providerId="LiveId" clId="{CF693D85-4D72-40F9-831A-88297FBF28AC}" dt="2026-05-26T22:24:05.736" v="129" actId="22"/>
          <ac:spMkLst>
            <pc:docMk/>
            <pc:sldMk cId="170109700" sldId="773"/>
            <ac:spMk id="5" creationId="{7E2C8FA0-8B3C-9A67-34F6-D4359B1601FC}"/>
          </ac:spMkLst>
        </pc:spChg>
        <pc:picChg chg="add mod ord">
          <ac:chgData name="Brett Glines" userId="875b431fc8ea25cf" providerId="LiveId" clId="{CF693D85-4D72-40F9-831A-88297FBF28AC}" dt="2026-05-26T22:24:16.229" v="132" actId="1076"/>
          <ac:picMkLst>
            <pc:docMk/>
            <pc:sldMk cId="170109700" sldId="773"/>
            <ac:picMk id="7" creationId="{74B74BFB-B9D6-E0DD-C55A-E679B2FE176D}"/>
          </ac:picMkLst>
        </pc:picChg>
        <pc:picChg chg="del mod">
          <ac:chgData name="Brett Glines" userId="875b431fc8ea25cf" providerId="LiveId" clId="{CF693D85-4D72-40F9-831A-88297FBF28AC}" dt="2026-05-26T22:24:00.182" v="128" actId="478"/>
          <ac:picMkLst>
            <pc:docMk/>
            <pc:sldMk cId="170109700" sldId="773"/>
            <ac:picMk id="10" creationId="{F321BE9C-3B28-F5BA-3789-24925B8A14AB}"/>
          </ac:picMkLst>
        </pc:picChg>
      </pc:sldChg>
      <pc:sldChg chg="modSp add mod ord">
        <pc:chgData name="Brett Glines" userId="875b431fc8ea25cf" providerId="LiveId" clId="{CF693D85-4D72-40F9-831A-88297FBF28AC}" dt="2026-05-26T22:19:07.571" v="80" actId="14826"/>
        <pc:sldMkLst>
          <pc:docMk/>
          <pc:sldMk cId="3302274226" sldId="774"/>
        </pc:sldMkLst>
        <pc:spChg chg="mod">
          <ac:chgData name="Brett Glines" userId="875b431fc8ea25cf" providerId="LiveId" clId="{CF693D85-4D72-40F9-831A-88297FBF28AC}" dt="2026-05-26T22:16:40.390" v="79" actId="20577"/>
          <ac:spMkLst>
            <pc:docMk/>
            <pc:sldMk cId="3302274226" sldId="774"/>
            <ac:spMk id="2" creationId="{4B7AB081-9CAC-3A3D-9065-CD1FD31F999C}"/>
          </ac:spMkLst>
        </pc:spChg>
        <pc:picChg chg="mod">
          <ac:chgData name="Brett Glines" userId="875b431fc8ea25cf" providerId="LiveId" clId="{CF693D85-4D72-40F9-831A-88297FBF28AC}" dt="2026-05-26T22:19:07.571" v="80" actId="14826"/>
          <ac:picMkLst>
            <pc:docMk/>
            <pc:sldMk cId="3302274226" sldId="774"/>
            <ac:picMk id="10" creationId="{BDB300A7-2D36-833A-B43A-0FC106A47D55}"/>
          </ac:picMkLst>
        </pc:picChg>
      </pc:sldChg>
      <pc:sldChg chg="add del ord">
        <pc:chgData name="Brett Glines" userId="875b431fc8ea25cf" providerId="LiveId" clId="{CF693D85-4D72-40F9-831A-88297FBF28AC}" dt="2026-05-26T22:25:36.517" v="136" actId="2696"/>
        <pc:sldMkLst>
          <pc:docMk/>
          <pc:sldMk cId="1278255742" sldId="775"/>
        </pc:sldMkLst>
      </pc:sldChg>
      <pc:sldChg chg="modSp add mod ord">
        <pc:chgData name="Brett Glines" userId="875b431fc8ea25cf" providerId="LiveId" clId="{CF693D85-4D72-40F9-831A-88297FBF28AC}" dt="2026-05-26T22:27:40.886" v="188" actId="14826"/>
        <pc:sldMkLst>
          <pc:docMk/>
          <pc:sldMk cId="1640919993" sldId="775"/>
        </pc:sldMkLst>
        <pc:spChg chg="mod">
          <ac:chgData name="Brett Glines" userId="875b431fc8ea25cf" providerId="LiveId" clId="{CF693D85-4D72-40F9-831A-88297FBF28AC}" dt="2026-05-26T22:27:23.207" v="187" actId="20577"/>
          <ac:spMkLst>
            <pc:docMk/>
            <pc:sldMk cId="1640919993" sldId="775"/>
            <ac:spMk id="2" creationId="{4839BD03-AE25-920A-7DCD-EF45914586DB}"/>
          </ac:spMkLst>
        </pc:spChg>
        <pc:picChg chg="mod">
          <ac:chgData name="Brett Glines" userId="875b431fc8ea25cf" providerId="LiveId" clId="{CF693D85-4D72-40F9-831A-88297FBF28AC}" dt="2026-05-26T22:27:40.886" v="188" actId="14826"/>
          <ac:picMkLst>
            <pc:docMk/>
            <pc:sldMk cId="1640919993" sldId="775"/>
            <ac:picMk id="10" creationId="{FA43D67E-D717-2C62-41F4-1BB24E9F0071}"/>
          </ac:picMkLst>
        </pc:picChg>
      </pc:sldChg>
    </pc:docChg>
  </pc:docChgLst>
</pc:chgInfo>
</file>

<file path=ppt/comments/modernComment_28F_ABB9B9EC.xml><?xml version="1.0" encoding="utf-8"?>
<p188:cmLst xmlns:a="http://schemas.openxmlformats.org/drawingml/2006/main" xmlns:r="http://schemas.openxmlformats.org/officeDocument/2006/relationships" xmlns:p188="http://schemas.microsoft.com/office/powerpoint/2018/8/main">
  <p188:cm id="{B3364310-A869-45F0-A750-A5B52E2FEE59}" authorId="{E4DB386E-9992-CF5F-343F-7C5CA6746E29}" created="2026-03-26T20:35:30.121">
    <ac:deMkLst xmlns:ac="http://schemas.microsoft.com/office/drawing/2013/main/command">
      <pc:docMk xmlns:pc="http://schemas.microsoft.com/office/powerpoint/2013/main/command"/>
      <pc:sldMk xmlns:pc="http://schemas.microsoft.com/office/powerpoint/2013/main/command" cId="2881075692" sldId="655"/>
      <ac:spMk id="3" creationId="{859FEE98-0B2E-42BB-A251-A30B41035005}"/>
    </ac:deMkLst>
    <p188:txBody>
      <a:bodyPr/>
      <a:lstStyle/>
      <a:p>
        <a:r>
          <a:rPr lang="en-US"/>
          <a:t>Also, HIPAA includes anything that is related to billing as PHI.
HIPAA definition:
"Individually identifiable health information" is information, including demographic data, that relates to:
- the individual's past, present or future physical or mental health or condition,
- the provision of health care to the individual, or
-the past, present, or future payment for the provision of health care to the individual”</a:t>
        </a:r>
      </a:p>
    </p188:txBody>
  </p188:cm>
</p188:cmLst>
</file>

<file path=ppt/comments/modernComment_290_C5E1AF99.xml><?xml version="1.0" encoding="utf-8"?>
<p188:cmLst xmlns:a="http://schemas.openxmlformats.org/drawingml/2006/main" xmlns:r="http://schemas.openxmlformats.org/officeDocument/2006/relationships" xmlns:p188="http://schemas.microsoft.com/office/powerpoint/2018/8/main">
  <p188:cm id="{5246D0DF-D189-4F88-994D-0BBE8FC2A98D}" authorId="{E4DB386E-9992-CF5F-343F-7C5CA6746E29}" created="2026-03-26T20:36:02.214">
    <ac:txMkLst xmlns:ac="http://schemas.microsoft.com/office/drawing/2013/main/command">
      <pc:docMk xmlns:pc="http://schemas.microsoft.com/office/powerpoint/2013/main/command"/>
      <pc:sldMk xmlns:pc="http://schemas.microsoft.com/office/powerpoint/2013/main/command" cId="3319902105" sldId="656"/>
      <ac:spMk id="12" creationId="{6B783E5C-0EB3-BDA2-4865-F8B1FD291394}"/>
      <ac:txMk cp="44" len="21">
        <ac:context len="111" hash="3158398201"/>
      </ac:txMk>
    </ac:txMkLst>
    <p188:pos x="3506108" y="1282700"/>
    <p188:txBody>
      <a:bodyPr/>
      <a:lstStyle/>
      <a:p>
        <a:r>
          <a:rPr lang="en-US"/>
          <a:t>Esp research such as clinical trials</a:t>
        </a:r>
      </a:p>
    </p188:txBody>
  </p188:cm>
</p188:cmLst>
</file>

<file path=ppt/comments/modernComment_291_E5D6CFE4.xml><?xml version="1.0" encoding="utf-8"?>
<p188:cmLst xmlns:a="http://schemas.openxmlformats.org/drawingml/2006/main" xmlns:r="http://schemas.openxmlformats.org/officeDocument/2006/relationships" xmlns:p188="http://schemas.microsoft.com/office/powerpoint/2018/8/main">
  <p188:cm id="{07426906-469F-4B81-AA07-B3C680275893}" authorId="{E4DB386E-9992-CF5F-343F-7C5CA6746E29}" created="2026-03-26T20:33:03.730">
    <ac:txMkLst xmlns:ac="http://schemas.microsoft.com/office/drawing/2013/main/command">
      <pc:docMk xmlns:pc="http://schemas.microsoft.com/office/powerpoint/2013/main/command"/>
      <pc:sldMk xmlns:pc="http://schemas.microsoft.com/office/powerpoint/2013/main/command" cId="3856060388" sldId="657"/>
      <ac:spMk id="3" creationId="{859FEE98-0B2E-42BB-A251-A30B41035005}"/>
      <ac:txMk cp="0" len="41">
        <ac:context len="174" hash="2217434838"/>
      </ac:txMk>
    </ac:txMkLst>
    <p188:pos x="7048501" y="346074"/>
    <p188:txBody>
      <a:bodyPr/>
      <a:lstStyle/>
      <a:p>
        <a:r>
          <a:rPr lang="en-US"/>
          <a:t>HIPAA has defined 18 identifiers (and yes, that includes FAX number):
https://www.hhs.gov/hipaa/for-professionals/special-topics/de-identification/index.html</a:t>
        </a:r>
      </a:p>
    </p188:txBody>
  </p188:cm>
</p188:cmLst>
</file>

<file path=ppt/comments/modernComment_2AF_81EE87DF.xml><?xml version="1.0" encoding="utf-8"?>
<p188:cmLst xmlns:a="http://schemas.openxmlformats.org/drawingml/2006/main" xmlns:r="http://schemas.openxmlformats.org/officeDocument/2006/relationships" xmlns:p188="http://schemas.microsoft.com/office/powerpoint/2018/8/main">
  <p188:cm id="{501EE823-B38A-4AB2-83DA-1D0E6621CF7E}" authorId="{E4DB386E-9992-CF5F-343F-7C5CA6746E29}" created="2026-03-26T20:22:08.125">
    <ac:txMkLst xmlns:ac="http://schemas.microsoft.com/office/drawing/2013/main/command">
      <pc:docMk xmlns:pc="http://schemas.microsoft.com/office/powerpoint/2013/main/command"/>
      <pc:sldMk xmlns:pc="http://schemas.microsoft.com/office/powerpoint/2013/main/command" cId="2179893215" sldId="687"/>
      <ac:spMk id="3" creationId="{859FEE98-0B2E-42BB-A251-A30B41035005}"/>
      <ac:txMk cp="591" len="13">
        <ac:context len="606" hash="2401520114"/>
      </ac:txMk>
    </ac:txMkLst>
    <p188:pos x="3352801" y="4689474"/>
    <p188:txBody>
      <a:bodyPr/>
      <a:lstStyle/>
      <a:p>
        <a:r>
          <a:rPr lang="en-US"/>
          <a:t>Think “a cyber incident” would be better here</a:t>
        </a:r>
      </a:p>
    </p188:txBody>
  </p188:cm>
</p188:cmLst>
</file>

<file path=ppt/comments/modernComment_2B0_7E01B11C.xml><?xml version="1.0" encoding="utf-8"?>
<p188:cmLst xmlns:a="http://schemas.openxmlformats.org/drawingml/2006/main" xmlns:r="http://schemas.openxmlformats.org/officeDocument/2006/relationships" xmlns:p188="http://schemas.microsoft.com/office/powerpoint/2018/8/main">
  <p188:cm id="{9A56D133-C069-4137-BADA-D80F46FB5E0E}" authorId="{E4DB386E-9992-CF5F-343F-7C5CA6746E29}" created="2026-03-26T20:22:55.579">
    <ac:txMkLst xmlns:ac="http://schemas.microsoft.com/office/drawing/2013/main/command">
      <pc:docMk xmlns:pc="http://schemas.microsoft.com/office/powerpoint/2013/main/command"/>
      <pc:sldMk xmlns:pc="http://schemas.microsoft.com/office/powerpoint/2013/main/command" cId="2114040092" sldId="688"/>
      <ac:spMk id="3" creationId="{859FEE98-0B2E-42BB-A251-A30B41035005}"/>
      <ac:txMk cp="109" len="34">
        <ac:context len="532" hash="1631525243"/>
      </ac:txMk>
    </ac:txMkLst>
    <p188:pos x="5740401" y="1450974"/>
    <p188:txBody>
      <a:bodyPr/>
      <a:lstStyle/>
      <a:p>
        <a:r>
          <a:rPr lang="en-US"/>
          <a:t>Although antimalware also has Detective capabilities, e.g. built-in SW firewall</a:t>
        </a:r>
      </a:p>
    </p188:txBody>
  </p188:cm>
</p188:cmLst>
</file>

<file path=ppt/comments/modernComment_2B4_AA62EBCC.xml><?xml version="1.0" encoding="utf-8"?>
<p188:cmLst xmlns:a="http://schemas.openxmlformats.org/drawingml/2006/main" xmlns:r="http://schemas.openxmlformats.org/officeDocument/2006/relationships" xmlns:p188="http://schemas.microsoft.com/office/powerpoint/2018/8/main">
  <p188:cm id="{1E85CC1F-0015-44DC-8476-F66EAC281617}" authorId="{E4DB386E-9992-CF5F-343F-7C5CA6746E29}" created="2026-03-26T20:23:49.181">
    <ac:txMkLst xmlns:ac="http://schemas.microsoft.com/office/drawing/2013/main/command">
      <pc:docMk xmlns:pc="http://schemas.microsoft.com/office/powerpoint/2013/main/command"/>
      <pc:sldMk xmlns:pc="http://schemas.microsoft.com/office/powerpoint/2013/main/command" cId="2858609612" sldId="692"/>
      <ac:spMk id="3" creationId="{859FEE98-0B2E-42BB-A251-A30B41035005}"/>
      <ac:txMk cp="31">
        <ac:context len="432" hash="2824475582"/>
      </ac:txMk>
    </ac:txMkLst>
    <p188:pos x="6921501" y="346074"/>
    <p188:txBody>
      <a:bodyPr/>
      <a:lstStyle/>
      <a:p>
        <a:r>
          <a:rPr lang="en-US"/>
          <a:t>Should not be confused with a Picture Archiving and Communications System as it is used in imaging 😉 </a:t>
        </a:r>
      </a:p>
    </p188:txBody>
  </p188:cm>
</p188:cmLst>
</file>

<file path=ppt/comments/modernComment_2B6_11E79A26.xml><?xml version="1.0" encoding="utf-8"?>
<p188:cmLst xmlns:a="http://schemas.openxmlformats.org/drawingml/2006/main" xmlns:r="http://schemas.openxmlformats.org/officeDocument/2006/relationships" xmlns:p188="http://schemas.microsoft.com/office/powerpoint/2018/8/main">
  <p188:cm id="{64087138-2EAE-467A-AF7D-6C259C9DEC39}" authorId="{E4DB386E-9992-CF5F-343F-7C5CA6746E29}" created="2026-03-26T20:27:12.069">
    <ac:txMkLst xmlns:ac="http://schemas.microsoft.com/office/drawing/2013/main/command">
      <pc:docMk xmlns:pc="http://schemas.microsoft.com/office/powerpoint/2013/main/command"/>
      <pc:sldMk xmlns:pc="http://schemas.microsoft.com/office/powerpoint/2013/main/command" cId="300390950" sldId="694"/>
      <ac:spMk id="3" creationId="{859FEE98-0B2E-42BB-A251-A30B41035005}"/>
      <ac:txMk cp="74" len="23">
        <ac:context len="98" hash="1618528020"/>
      </ac:txMk>
    </ac:txMkLst>
    <p188:pos x="4483101" y="2441574"/>
    <p188:txBody>
      <a:bodyPr/>
      <a:lstStyle/>
      <a:p>
        <a:r>
          <a:rPr lang="en-US"/>
          <a:t>To my previous point - but can be shorter for symmetric.
Also mention that Encryption Keys need to be protected (e.g., when a device is provisioned) and securely stored (in protected HW modules). 
And again, key management becomes easier with Asymmetric.</a:t>
        </a:r>
      </a:p>
    </p188:txBody>
  </p188:cm>
</p188:cmLst>
</file>

<file path=ppt/comments/modernComment_2B8_F8849167.xml><?xml version="1.0" encoding="utf-8"?>
<p188:cmLst xmlns:a="http://schemas.openxmlformats.org/drawingml/2006/main" xmlns:r="http://schemas.openxmlformats.org/officeDocument/2006/relationships" xmlns:p188="http://schemas.microsoft.com/office/powerpoint/2018/8/main">
  <p188:cm id="{C98CD368-AC4C-431F-B13E-56B44446DDF2}" authorId="{E4DB386E-9992-CF5F-343F-7C5CA6746E29}" created="2026-03-26T20:26:34.505">
    <ac:txMkLst xmlns:ac="http://schemas.microsoft.com/office/drawing/2013/main/command">
      <pc:docMk xmlns:pc="http://schemas.microsoft.com/office/powerpoint/2013/main/command"/>
      <pc:sldMk xmlns:pc="http://schemas.microsoft.com/office/powerpoint/2013/main/command" cId="4169437543" sldId="696"/>
      <ac:spMk id="3" creationId="{859FEE98-0B2E-42BB-A251-A30B41035005}"/>
      <ac:txMk cp="0" len="24">
        <ac:context len="81" hash="103556856"/>
      </ac:txMk>
    </ac:txMkLst>
    <p188:pos x="5054600" y="346074"/>
    <p188:txBody>
      <a:bodyPr/>
      <a:lstStyle/>
      <a:p>
        <a:r>
          <a:rPr lang="en-US"/>
          <a:t>Could also mention that Symmetric Encryption provides a higher degree of security with a smaller key and simpler algorithm.
Should mention that the advantage of the slower Asymmetric Encryption is that there is a much lower risk of key compromise … BUT because of its complexity and slowness may not be useful for all cases. </a:t>
        </a:r>
      </a:p>
    </p188:txBody>
  </p188:cm>
</p188:cmLst>
</file>

<file path=ppt/comments/modernComment_2C8_14DFF26C.xml><?xml version="1.0" encoding="utf-8"?>
<p188:cmLst xmlns:a="http://schemas.openxmlformats.org/drawingml/2006/main" xmlns:r="http://schemas.openxmlformats.org/officeDocument/2006/relationships" xmlns:p188="http://schemas.microsoft.com/office/powerpoint/2018/8/main">
  <p188:cm id="{3209A170-52EE-4BAB-BE95-D65C20A79E49}" authorId="{E4DB386E-9992-CF5F-343F-7C5CA6746E29}" created="2026-03-26T20:31:29.308">
    <ac:txMkLst xmlns:ac="http://schemas.microsoft.com/office/drawing/2013/main/command">
      <pc:docMk xmlns:pc="http://schemas.microsoft.com/office/powerpoint/2013/main/command"/>
      <pc:sldMk xmlns:pc="http://schemas.microsoft.com/office/powerpoint/2013/main/command" cId="350220908" sldId="712"/>
      <ac:spMk id="11" creationId="{8FACA4BE-8789-CD05-05FB-B2E615CA4D3D}"/>
      <ac:txMk cp="0" len="13">
        <ac:context len="57" hash="2678788054"/>
      </ac:txMk>
    </ac:txMkLst>
    <p188:pos x="2483475" y="342900"/>
    <p188:txBody>
      <a:bodyPr/>
      <a:lstStyle/>
      <a:p>
        <a:r>
          <a:rPr lang="en-US"/>
          <a:t>Also, all states have now privacy laws but their scope and context can vary widely. </a:t>
        </a:r>
      </a:p>
    </p188:txBody>
  </p188:cm>
</p188:cmLst>
</file>

<file path=ppt/comments/modernComment_2C9_20CD7963.xml><?xml version="1.0" encoding="utf-8"?>
<p188:cmLst xmlns:a="http://schemas.openxmlformats.org/drawingml/2006/main" xmlns:r="http://schemas.openxmlformats.org/officeDocument/2006/relationships" xmlns:p188="http://schemas.microsoft.com/office/powerpoint/2018/8/main">
  <p188:cm id="{F3F661E9-44C1-4FCB-8638-BC61CBBC0573}" authorId="{E4DB386E-9992-CF5F-343F-7C5CA6746E29}" created="2026-03-26T20:30:33.772">
    <ac:txMkLst xmlns:ac="http://schemas.microsoft.com/office/drawing/2013/main/command">
      <pc:docMk xmlns:pc="http://schemas.microsoft.com/office/powerpoint/2013/main/command"/>
      <pc:sldMk xmlns:pc="http://schemas.microsoft.com/office/powerpoint/2013/main/command" cId="550336867" sldId="713"/>
      <ac:spMk id="3" creationId="{859FEE98-0B2E-42BB-A251-A30B41035005}"/>
      <ac:txMk cp="0" len="82">
        <ac:context len="153" hash="2108020292"/>
      </ac:txMk>
    </ac:txMkLst>
    <p188:pos x="5461000" y="346074"/>
    <p188:txBody>
      <a:bodyPr/>
      <a:lstStyle/>
      <a:p>
        <a:r>
          <a:rPr lang="en-US"/>
          <a:t>BUT we have seen a few events with the intent to do harm or damage, e.g., the NotPetya malware or the recent attack on Stryker.</a:t>
        </a:r>
      </a:p>
    </p188:txBody>
  </p188:cm>
</p188:cmLst>
</file>

<file path=ppt/comments/modernComment_2D5_CA0D514A.xml><?xml version="1.0" encoding="utf-8"?>
<p188:cmLst xmlns:a="http://schemas.openxmlformats.org/drawingml/2006/main" xmlns:r="http://schemas.openxmlformats.org/officeDocument/2006/relationships" xmlns:p188="http://schemas.microsoft.com/office/powerpoint/2018/8/main">
  <p188:cm id="{30D5F30F-31C2-49CE-87F0-EF6508488508}" authorId="{E4DB386E-9992-CF5F-343F-7C5CA6746E29}" created="2026-03-26T20:39:29.053">
    <ac:txMkLst xmlns:ac="http://schemas.microsoft.com/office/drawing/2013/main/command">
      <pc:docMk xmlns:pc="http://schemas.microsoft.com/office/powerpoint/2013/main/command"/>
      <pc:sldMk xmlns:pc="http://schemas.microsoft.com/office/powerpoint/2013/main/command" cId="3389870410" sldId="725"/>
      <ac:spMk id="2" creationId="{34A4364A-7EB9-D85D-E647-DC1E9F48A6B2}"/>
      <ac:txMk cp="0" len="22">
        <ac:context len="23" hash="1363173527"/>
      </ac:txMk>
    </ac:txMkLst>
    <p188:pos x="6184900" y="165100"/>
    <p188:txBody>
      <a:bodyPr/>
      <a:lstStyle/>
      <a:p>
        <a:r>
          <a:rPr lang="en-US"/>
          <a:t>There is also a NIST Risk Management Framework, if you want to add that for completion</a:t>
        </a:r>
      </a:p>
    </p188:txBody>
  </p188:cm>
</p188:cmLst>
</file>

<file path=ppt/comments/modernComment_2DB_298F68F.xml><?xml version="1.0" encoding="utf-8"?>
<p188:cmLst xmlns:a="http://schemas.openxmlformats.org/drawingml/2006/main" xmlns:r="http://schemas.openxmlformats.org/officeDocument/2006/relationships" xmlns:p188="http://schemas.microsoft.com/office/powerpoint/2018/8/main">
  <p188:cm id="{141740CC-1E78-4032-9C47-AE8CE0D2EA86}" authorId="{E4DB386E-9992-CF5F-343F-7C5CA6746E29}" created="2026-03-26T20:42:27.206">
    <ac:txMkLst xmlns:ac="http://schemas.microsoft.com/office/drawing/2013/main/command">
      <pc:docMk xmlns:pc="http://schemas.microsoft.com/office/powerpoint/2013/main/command"/>
      <pc:sldMk xmlns:pc="http://schemas.microsoft.com/office/powerpoint/2013/main/command" cId="43579023" sldId="731"/>
      <ac:spMk id="2" creationId="{188F1922-8E19-E454-E796-108D7F8FD853}"/>
      <ac:txMk cp="12" len="15">
        <ac:context len="28" hash="685271705"/>
      </ac:txMk>
    </ac:txMkLst>
    <p188:pos x="6375400" y="165100"/>
    <p188:txBody>
      <a:bodyPr/>
      <a:lstStyle/>
      <a:p>
        <a:r>
          <a:rPr lang="en-US"/>
          <a:t>Suggest to add CISA KEV and ICS CERT
https://www.cisa.gov/known-exploited-vulnerabilities-catalog
And
https://www.cisa.gov/news-events/ics-advisories?f%5B0%5D=ics_advisory_type%3A96</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5C0A92D-C751-4ADF-8424-7AEE739D4A32}" type="datetimeFigureOut">
              <a:rPr lang="en-US"/>
              <a:pPr>
                <a:defRPr/>
              </a:pPr>
              <a:t>5/26/2026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1CC511E-65A8-4A10-AE7A-07AD6A10075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1</a:t>
            </a:fld>
            <a:endParaRPr lang="en-US" dirty="0"/>
          </a:p>
        </p:txBody>
      </p:sp>
    </p:spTree>
    <p:extLst>
      <p:ext uri="{BB962C8B-B14F-4D97-AF65-F5344CB8AC3E}">
        <p14:creationId xmlns:p14="http://schemas.microsoft.com/office/powerpoint/2010/main" val="3854577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lt1"/>
                </a:solidFill>
                <a:latin typeface="+mn-lt"/>
                <a:ea typeface="+mn-ea"/>
                <a:cs typeface="+mn-cs"/>
              </a:rPr>
              <a:t>Example of a medical device vulnerability Should note:</a:t>
            </a:r>
          </a:p>
          <a:p>
            <a:pPr marL="342900" indent="-342900">
              <a:buFont typeface="+mj-lt"/>
              <a:buAutoNum type="arabicPeriod"/>
            </a:pPr>
            <a:r>
              <a:rPr lang="en-US" sz="1200" kern="1200" dirty="0">
                <a:solidFill>
                  <a:schemeClr val="lt1"/>
                </a:solidFill>
                <a:latin typeface="+mn-lt"/>
                <a:ea typeface="+mn-ea"/>
                <a:cs typeface="+mn-cs"/>
              </a:rPr>
              <a:t>CMS8000 Backdoor was initially listed as a “hidden backdoor” which is not believed to be trye anymore – it was rather a really poor engineering decision. And it was certainly not “hidden” (listed in the manual)</a:t>
            </a:r>
          </a:p>
          <a:p>
            <a:pPr marL="342900" indent="-342900">
              <a:buFont typeface="+mj-lt"/>
              <a:buAutoNum type="arabicPeriod"/>
            </a:pPr>
            <a:r>
              <a:rPr lang="en-US" sz="1200" kern="1200" dirty="0">
                <a:solidFill>
                  <a:schemeClr val="lt1"/>
                </a:solidFill>
                <a:latin typeface="+mn-lt"/>
                <a:ea typeface="+mn-ea"/>
                <a:cs typeface="+mn-cs"/>
              </a:rPr>
              <a:t>NVD lists both device specific vulnerabilities (as in this example) and SW component vulnerabilities that may be associated with multiple devices and software products (e.g., Log4Shell)</a:t>
            </a:r>
          </a:p>
          <a:p>
            <a:pPr marL="342900" indent="-342900">
              <a:buFont typeface="+mj-lt"/>
              <a:buAutoNum type="arabicPeriod"/>
            </a:pPr>
            <a:r>
              <a:rPr lang="en-US" sz="1200" kern="1200" dirty="0">
                <a:solidFill>
                  <a:schemeClr val="lt1"/>
                </a:solidFill>
                <a:latin typeface="+mn-lt"/>
                <a:ea typeface="+mn-ea"/>
                <a:cs typeface="+mn-cs"/>
              </a:rPr>
              <a:t>Note NVD enrichment gap persisting since early 2024</a:t>
            </a:r>
          </a:p>
          <a:p>
            <a:endParaRPr lang="en-US" dirty="0"/>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71</a:t>
            </a:fld>
            <a:endParaRPr lang="en-US" dirty="0"/>
          </a:p>
        </p:txBody>
      </p:sp>
    </p:spTree>
    <p:extLst>
      <p:ext uri="{BB962C8B-B14F-4D97-AF65-F5344CB8AC3E}">
        <p14:creationId xmlns:p14="http://schemas.microsoft.com/office/powerpoint/2010/main" val="164659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6C352-7292-E581-7D21-A692A3D73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38965-C51A-02FE-389D-BFE51598F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A0F2C-34B9-7E5F-D13E-A422F84FAC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C88094-5266-1A17-603B-34885F0604DE}"/>
              </a:ext>
            </a:extLst>
          </p:cNvPr>
          <p:cNvSpPr>
            <a:spLocks noGrp="1"/>
          </p:cNvSpPr>
          <p:nvPr>
            <p:ph type="sldNum" sz="quarter" idx="5"/>
          </p:nvPr>
        </p:nvSpPr>
        <p:spPr/>
        <p:txBody>
          <a:bodyPr/>
          <a:lstStyle/>
          <a:p>
            <a:pPr>
              <a:defRPr/>
            </a:pPr>
            <a:fld id="{31CC511E-65A8-4A10-AE7A-07AD6A10075C}" type="slidenum">
              <a:rPr lang="en-US" smtClean="0"/>
              <a:pPr>
                <a:defRPr/>
              </a:pPr>
              <a:t>73</a:t>
            </a:fld>
            <a:endParaRPr lang="en-US" dirty="0"/>
          </a:p>
        </p:txBody>
      </p:sp>
    </p:spTree>
    <p:extLst>
      <p:ext uri="{BB962C8B-B14F-4D97-AF65-F5344CB8AC3E}">
        <p14:creationId xmlns:p14="http://schemas.microsoft.com/office/powerpoint/2010/main" val="414380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components that should make up a medical device security program. Both process elements as well as activities and technical elements. </a:t>
            </a:r>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76</a:t>
            </a:fld>
            <a:endParaRPr lang="en-US" dirty="0"/>
          </a:p>
        </p:txBody>
      </p:sp>
    </p:spTree>
    <p:extLst>
      <p:ext uri="{BB962C8B-B14F-4D97-AF65-F5344CB8AC3E}">
        <p14:creationId xmlns:p14="http://schemas.microsoft.com/office/powerpoint/2010/main" val="4152339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76F0E-DAFE-E640-A09A-45B614AAE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B79A5-544B-3195-04AE-C01BA36CC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39718-496C-8814-11F2-BBE08BAD5B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B2D34F-03DE-6A7A-C22D-967AFA445EF5}"/>
              </a:ext>
            </a:extLst>
          </p:cNvPr>
          <p:cNvSpPr>
            <a:spLocks noGrp="1"/>
          </p:cNvSpPr>
          <p:nvPr>
            <p:ph type="sldNum" sz="quarter" idx="5"/>
          </p:nvPr>
        </p:nvSpPr>
        <p:spPr/>
        <p:txBody>
          <a:bodyPr/>
          <a:lstStyle/>
          <a:p>
            <a:pPr>
              <a:defRPr/>
            </a:pPr>
            <a:fld id="{31CC511E-65A8-4A10-AE7A-07AD6A10075C}" type="slidenum">
              <a:rPr lang="en-US" smtClean="0"/>
              <a:pPr>
                <a:defRPr/>
              </a:pPr>
              <a:t>88</a:t>
            </a:fld>
            <a:endParaRPr lang="en-US" dirty="0"/>
          </a:p>
        </p:txBody>
      </p:sp>
    </p:spTree>
    <p:extLst>
      <p:ext uri="{BB962C8B-B14F-4D97-AF65-F5344CB8AC3E}">
        <p14:creationId xmlns:p14="http://schemas.microsoft.com/office/powerpoint/2010/main" val="1945493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54A9-5247-0C75-896F-216D0011F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872DA-AFDD-60BB-E734-1B595B214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629DC-24F2-B739-17E1-9BB92CD31D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FABCB7-1870-954D-8561-0E7643AD9832}"/>
              </a:ext>
            </a:extLst>
          </p:cNvPr>
          <p:cNvSpPr>
            <a:spLocks noGrp="1"/>
          </p:cNvSpPr>
          <p:nvPr>
            <p:ph type="sldNum" sz="quarter" idx="5"/>
          </p:nvPr>
        </p:nvSpPr>
        <p:spPr/>
        <p:txBody>
          <a:bodyPr/>
          <a:lstStyle/>
          <a:p>
            <a:pPr>
              <a:defRPr/>
            </a:pPr>
            <a:fld id="{31CC511E-65A8-4A10-AE7A-07AD6A10075C}" type="slidenum">
              <a:rPr lang="en-US" smtClean="0"/>
              <a:pPr>
                <a:defRPr/>
              </a:pPr>
              <a:t>89</a:t>
            </a:fld>
            <a:endParaRPr lang="en-US" dirty="0"/>
          </a:p>
        </p:txBody>
      </p:sp>
    </p:spTree>
    <p:extLst>
      <p:ext uri="{BB962C8B-B14F-4D97-AF65-F5344CB8AC3E}">
        <p14:creationId xmlns:p14="http://schemas.microsoft.com/office/powerpoint/2010/main" val="1010014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90</a:t>
            </a:fld>
            <a:endParaRPr lang="en-US" dirty="0"/>
          </a:p>
        </p:txBody>
      </p:sp>
    </p:spTree>
    <p:extLst>
      <p:ext uri="{BB962C8B-B14F-4D97-AF65-F5344CB8AC3E}">
        <p14:creationId xmlns:p14="http://schemas.microsoft.com/office/powerpoint/2010/main" val="62782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5B8F-76EF-84B5-7D13-A9C88D3DC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88862-AD32-33C2-7D17-91E19904A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4367C-A423-056C-D1A4-4E8403D7C7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3C34BF-9A68-C233-3507-92ECDC76DB54}"/>
              </a:ext>
            </a:extLst>
          </p:cNvPr>
          <p:cNvSpPr>
            <a:spLocks noGrp="1"/>
          </p:cNvSpPr>
          <p:nvPr>
            <p:ph type="sldNum" sz="quarter" idx="5"/>
          </p:nvPr>
        </p:nvSpPr>
        <p:spPr/>
        <p:txBody>
          <a:bodyPr/>
          <a:lstStyle/>
          <a:p>
            <a:pPr>
              <a:defRPr/>
            </a:pPr>
            <a:fld id="{31CC511E-65A8-4A10-AE7A-07AD6A10075C}" type="slidenum">
              <a:rPr lang="en-US" smtClean="0"/>
              <a:pPr>
                <a:defRPr/>
              </a:pPr>
              <a:t>91</a:t>
            </a:fld>
            <a:endParaRPr lang="en-US" dirty="0"/>
          </a:p>
        </p:txBody>
      </p:sp>
    </p:spTree>
    <p:extLst>
      <p:ext uri="{BB962C8B-B14F-4D97-AF65-F5344CB8AC3E}">
        <p14:creationId xmlns:p14="http://schemas.microsoft.com/office/powerpoint/2010/main" val="395940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710B-9227-14D0-24AB-A2D0F533D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AF052-7F87-BC11-EA83-0E6ABA5DC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68BA2-D82C-5076-98A3-5F7E1FF2B7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1F338F-AAA8-01A0-DCE4-E7D0A7D12EFB}"/>
              </a:ext>
            </a:extLst>
          </p:cNvPr>
          <p:cNvSpPr>
            <a:spLocks noGrp="1"/>
          </p:cNvSpPr>
          <p:nvPr>
            <p:ph type="sldNum" sz="quarter" idx="5"/>
          </p:nvPr>
        </p:nvSpPr>
        <p:spPr/>
        <p:txBody>
          <a:bodyPr/>
          <a:lstStyle/>
          <a:p>
            <a:pPr>
              <a:defRPr/>
            </a:pPr>
            <a:fld id="{31CC511E-65A8-4A10-AE7A-07AD6A10075C}" type="slidenum">
              <a:rPr lang="en-US" smtClean="0"/>
              <a:pPr>
                <a:defRPr/>
              </a:pPr>
              <a:t>92</a:t>
            </a:fld>
            <a:endParaRPr lang="en-US" dirty="0"/>
          </a:p>
        </p:txBody>
      </p:sp>
    </p:spTree>
    <p:extLst>
      <p:ext uri="{BB962C8B-B14F-4D97-AF65-F5344CB8AC3E}">
        <p14:creationId xmlns:p14="http://schemas.microsoft.com/office/powerpoint/2010/main" val="3385963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DED6-A8A8-B885-CB4A-6C20BC39B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DE5C2-F9A0-FB7E-FA4D-082843CF8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3E5EB-7465-3999-080D-318A82362D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C85EAC-9896-F07B-B7C8-F22C587A243B}"/>
              </a:ext>
            </a:extLst>
          </p:cNvPr>
          <p:cNvSpPr>
            <a:spLocks noGrp="1"/>
          </p:cNvSpPr>
          <p:nvPr>
            <p:ph type="sldNum" sz="quarter" idx="5"/>
          </p:nvPr>
        </p:nvSpPr>
        <p:spPr/>
        <p:txBody>
          <a:bodyPr/>
          <a:lstStyle/>
          <a:p>
            <a:pPr>
              <a:defRPr/>
            </a:pPr>
            <a:fld id="{31CC511E-65A8-4A10-AE7A-07AD6A10075C}" type="slidenum">
              <a:rPr lang="en-US" smtClean="0"/>
              <a:pPr>
                <a:defRPr/>
              </a:pPr>
              <a:t>93</a:t>
            </a:fld>
            <a:endParaRPr lang="en-US" dirty="0"/>
          </a:p>
        </p:txBody>
      </p:sp>
    </p:spTree>
    <p:extLst>
      <p:ext uri="{BB962C8B-B14F-4D97-AF65-F5344CB8AC3E}">
        <p14:creationId xmlns:p14="http://schemas.microsoft.com/office/powerpoint/2010/main" val="4105293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41F4-74AA-B5FD-843C-027284259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D7B7A-1606-D0C1-C6D5-24005F0B0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891F1-6B88-4C65-0D13-3641053789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3C93A-BD44-8F4B-9A97-09D80719F563}"/>
              </a:ext>
            </a:extLst>
          </p:cNvPr>
          <p:cNvSpPr>
            <a:spLocks noGrp="1"/>
          </p:cNvSpPr>
          <p:nvPr>
            <p:ph type="sldNum" sz="quarter" idx="5"/>
          </p:nvPr>
        </p:nvSpPr>
        <p:spPr/>
        <p:txBody>
          <a:bodyPr/>
          <a:lstStyle/>
          <a:p>
            <a:pPr>
              <a:defRPr/>
            </a:pPr>
            <a:fld id="{31CC511E-65A8-4A10-AE7A-07AD6A10075C}" type="slidenum">
              <a:rPr lang="en-US" smtClean="0"/>
              <a:pPr>
                <a:defRPr/>
              </a:pPr>
              <a:t>94</a:t>
            </a:fld>
            <a:endParaRPr lang="en-US" dirty="0"/>
          </a:p>
        </p:txBody>
      </p:sp>
    </p:spTree>
    <p:extLst>
      <p:ext uri="{BB962C8B-B14F-4D97-AF65-F5344CB8AC3E}">
        <p14:creationId xmlns:p14="http://schemas.microsoft.com/office/powerpoint/2010/main" val="246149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2</a:t>
            </a:fld>
            <a:endParaRPr lang="en-US" dirty="0"/>
          </a:p>
        </p:txBody>
      </p:sp>
    </p:spTree>
    <p:extLst>
      <p:ext uri="{BB962C8B-B14F-4D97-AF65-F5344CB8AC3E}">
        <p14:creationId xmlns:p14="http://schemas.microsoft.com/office/powerpoint/2010/main" val="3519575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8586-2B12-3B3D-5C69-E10FF503F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49DCD-CF1E-486D-5DB0-DE43A0238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BFEB6-4A5F-7F4E-4D74-16711B6D64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C9137F-E293-B22D-ED72-6B12A299D360}"/>
              </a:ext>
            </a:extLst>
          </p:cNvPr>
          <p:cNvSpPr>
            <a:spLocks noGrp="1"/>
          </p:cNvSpPr>
          <p:nvPr>
            <p:ph type="sldNum" sz="quarter" idx="5"/>
          </p:nvPr>
        </p:nvSpPr>
        <p:spPr/>
        <p:txBody>
          <a:bodyPr/>
          <a:lstStyle/>
          <a:p>
            <a:pPr>
              <a:defRPr/>
            </a:pPr>
            <a:fld id="{31CC511E-65A8-4A10-AE7A-07AD6A10075C}" type="slidenum">
              <a:rPr lang="en-US" smtClean="0"/>
              <a:pPr>
                <a:defRPr/>
              </a:pPr>
              <a:t>95</a:t>
            </a:fld>
            <a:endParaRPr lang="en-US" dirty="0"/>
          </a:p>
        </p:txBody>
      </p:sp>
    </p:spTree>
    <p:extLst>
      <p:ext uri="{BB962C8B-B14F-4D97-AF65-F5344CB8AC3E}">
        <p14:creationId xmlns:p14="http://schemas.microsoft.com/office/powerpoint/2010/main" val="87627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CBA44-EC51-CFE6-39C9-EA26D6603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F2EF8-451C-6F28-0923-FC6938AD7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973EF-4669-12B4-17F1-FACC93C3D6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3F43DF-A9A9-3ABB-6CE6-D5D08B0D9AB1}"/>
              </a:ext>
            </a:extLst>
          </p:cNvPr>
          <p:cNvSpPr>
            <a:spLocks noGrp="1"/>
          </p:cNvSpPr>
          <p:nvPr>
            <p:ph type="sldNum" sz="quarter" idx="5"/>
          </p:nvPr>
        </p:nvSpPr>
        <p:spPr/>
        <p:txBody>
          <a:bodyPr/>
          <a:lstStyle/>
          <a:p>
            <a:pPr>
              <a:defRPr/>
            </a:pPr>
            <a:fld id="{31CC511E-65A8-4A10-AE7A-07AD6A10075C}" type="slidenum">
              <a:rPr lang="en-US" smtClean="0"/>
              <a:pPr>
                <a:defRPr/>
              </a:pPr>
              <a:t>96</a:t>
            </a:fld>
            <a:endParaRPr lang="en-US" dirty="0"/>
          </a:p>
        </p:txBody>
      </p:sp>
    </p:spTree>
    <p:extLst>
      <p:ext uri="{BB962C8B-B14F-4D97-AF65-F5344CB8AC3E}">
        <p14:creationId xmlns:p14="http://schemas.microsoft.com/office/powerpoint/2010/main" val="2758850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21FA9-16FE-D8CF-B7D4-6619BFC28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49D9D-2934-7E63-FC4E-9087D2434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92C5F-8115-B9B8-5F5D-BCE74566A8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9B9B6C-E13B-D09A-BB4D-8FD2055C3D48}"/>
              </a:ext>
            </a:extLst>
          </p:cNvPr>
          <p:cNvSpPr>
            <a:spLocks noGrp="1"/>
          </p:cNvSpPr>
          <p:nvPr>
            <p:ph type="sldNum" sz="quarter" idx="5"/>
          </p:nvPr>
        </p:nvSpPr>
        <p:spPr/>
        <p:txBody>
          <a:bodyPr/>
          <a:lstStyle/>
          <a:p>
            <a:pPr>
              <a:defRPr/>
            </a:pPr>
            <a:fld id="{31CC511E-65A8-4A10-AE7A-07AD6A10075C}" type="slidenum">
              <a:rPr lang="en-US" smtClean="0"/>
              <a:pPr>
                <a:defRPr/>
              </a:pPr>
              <a:t>97</a:t>
            </a:fld>
            <a:endParaRPr lang="en-US" dirty="0"/>
          </a:p>
        </p:txBody>
      </p:sp>
    </p:spTree>
    <p:extLst>
      <p:ext uri="{BB962C8B-B14F-4D97-AF65-F5344CB8AC3E}">
        <p14:creationId xmlns:p14="http://schemas.microsoft.com/office/powerpoint/2010/main" val="237069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5383D-7CA9-D63B-B317-5F7292AE6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C75FF-694B-F97B-5B3F-020A728D2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94779-F1B5-AB72-17B0-6832CD57F5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F2C06F-5075-EEA0-60F2-608722ED19E0}"/>
              </a:ext>
            </a:extLst>
          </p:cNvPr>
          <p:cNvSpPr>
            <a:spLocks noGrp="1"/>
          </p:cNvSpPr>
          <p:nvPr>
            <p:ph type="sldNum" sz="quarter" idx="5"/>
          </p:nvPr>
        </p:nvSpPr>
        <p:spPr/>
        <p:txBody>
          <a:bodyPr/>
          <a:lstStyle/>
          <a:p>
            <a:pPr>
              <a:defRPr/>
            </a:pPr>
            <a:fld id="{31CC511E-65A8-4A10-AE7A-07AD6A10075C}" type="slidenum">
              <a:rPr lang="en-US" smtClean="0"/>
              <a:pPr>
                <a:defRPr/>
              </a:pPr>
              <a:t>98</a:t>
            </a:fld>
            <a:endParaRPr lang="en-US" dirty="0"/>
          </a:p>
        </p:txBody>
      </p:sp>
    </p:spTree>
    <p:extLst>
      <p:ext uri="{BB962C8B-B14F-4D97-AF65-F5344CB8AC3E}">
        <p14:creationId xmlns:p14="http://schemas.microsoft.com/office/powerpoint/2010/main" val="1167194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9F46F-6E76-9D7C-4D56-0CBFA6331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FA5B5-E9C8-F1F6-42F7-224C809B8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66B3-4472-0744-BAFE-EA577C90F8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DD05AB-41EF-30F7-9985-5AD453F0E6F4}"/>
              </a:ext>
            </a:extLst>
          </p:cNvPr>
          <p:cNvSpPr>
            <a:spLocks noGrp="1"/>
          </p:cNvSpPr>
          <p:nvPr>
            <p:ph type="sldNum" sz="quarter" idx="5"/>
          </p:nvPr>
        </p:nvSpPr>
        <p:spPr/>
        <p:txBody>
          <a:bodyPr/>
          <a:lstStyle/>
          <a:p>
            <a:pPr>
              <a:defRPr/>
            </a:pPr>
            <a:fld id="{31CC511E-65A8-4A10-AE7A-07AD6A10075C}" type="slidenum">
              <a:rPr lang="en-US" smtClean="0"/>
              <a:pPr>
                <a:defRPr/>
              </a:pPr>
              <a:t>99</a:t>
            </a:fld>
            <a:endParaRPr lang="en-US" dirty="0"/>
          </a:p>
        </p:txBody>
      </p:sp>
    </p:spTree>
    <p:extLst>
      <p:ext uri="{BB962C8B-B14F-4D97-AF65-F5344CB8AC3E}">
        <p14:creationId xmlns:p14="http://schemas.microsoft.com/office/powerpoint/2010/main" val="2846725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15EA4-61C4-475F-F146-57BF4198F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2D2EF-375F-D44D-99CC-E6766DB0B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822C4-68B0-F217-69A3-D527FAD73B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3C936-E810-62FF-2A1E-3EC2125D4884}"/>
              </a:ext>
            </a:extLst>
          </p:cNvPr>
          <p:cNvSpPr>
            <a:spLocks noGrp="1"/>
          </p:cNvSpPr>
          <p:nvPr>
            <p:ph type="sldNum" sz="quarter" idx="5"/>
          </p:nvPr>
        </p:nvSpPr>
        <p:spPr/>
        <p:txBody>
          <a:bodyPr/>
          <a:lstStyle/>
          <a:p>
            <a:pPr>
              <a:defRPr/>
            </a:pPr>
            <a:fld id="{31CC511E-65A8-4A10-AE7A-07AD6A10075C}" type="slidenum">
              <a:rPr lang="en-US" smtClean="0"/>
              <a:pPr>
                <a:defRPr/>
              </a:pPr>
              <a:t>100</a:t>
            </a:fld>
            <a:endParaRPr lang="en-US" dirty="0"/>
          </a:p>
        </p:txBody>
      </p:sp>
    </p:spTree>
    <p:extLst>
      <p:ext uri="{BB962C8B-B14F-4D97-AF65-F5344CB8AC3E}">
        <p14:creationId xmlns:p14="http://schemas.microsoft.com/office/powerpoint/2010/main" val="2571002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5894-F5EB-5B3D-5618-07BBC153D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6F258-C213-ACDE-CE16-E482CD7C5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885F7-CAEC-1445-8009-CAF71B28B2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F9481-6AC0-A609-AFB0-F97312CB9A1F}"/>
              </a:ext>
            </a:extLst>
          </p:cNvPr>
          <p:cNvSpPr>
            <a:spLocks noGrp="1"/>
          </p:cNvSpPr>
          <p:nvPr>
            <p:ph type="sldNum" sz="quarter" idx="5"/>
          </p:nvPr>
        </p:nvSpPr>
        <p:spPr/>
        <p:txBody>
          <a:bodyPr/>
          <a:lstStyle/>
          <a:p>
            <a:pPr>
              <a:defRPr/>
            </a:pPr>
            <a:fld id="{31CC511E-65A8-4A10-AE7A-07AD6A10075C}" type="slidenum">
              <a:rPr lang="en-US" smtClean="0"/>
              <a:pPr>
                <a:defRPr/>
              </a:pPr>
              <a:t>101</a:t>
            </a:fld>
            <a:endParaRPr lang="en-US" dirty="0"/>
          </a:p>
        </p:txBody>
      </p:sp>
    </p:spTree>
    <p:extLst>
      <p:ext uri="{BB962C8B-B14F-4D97-AF65-F5344CB8AC3E}">
        <p14:creationId xmlns:p14="http://schemas.microsoft.com/office/powerpoint/2010/main" val="270344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95556-1862-F719-25B8-9C19EA4B2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41C54-8271-FDC9-6C89-9BB28D6F7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706E0-F3B8-A2F3-C300-72DEFBC0B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CBB53B-0658-5AE6-ABC9-2BB16B515FF2}"/>
              </a:ext>
            </a:extLst>
          </p:cNvPr>
          <p:cNvSpPr>
            <a:spLocks noGrp="1"/>
          </p:cNvSpPr>
          <p:nvPr>
            <p:ph type="sldNum" sz="quarter" idx="5"/>
          </p:nvPr>
        </p:nvSpPr>
        <p:spPr/>
        <p:txBody>
          <a:bodyPr/>
          <a:lstStyle/>
          <a:p>
            <a:pPr>
              <a:defRPr/>
            </a:pPr>
            <a:fld id="{31CC511E-65A8-4A10-AE7A-07AD6A10075C}" type="slidenum">
              <a:rPr lang="en-US" smtClean="0"/>
              <a:pPr>
                <a:defRPr/>
              </a:pPr>
              <a:t>102</a:t>
            </a:fld>
            <a:endParaRPr lang="en-US" dirty="0"/>
          </a:p>
        </p:txBody>
      </p:sp>
    </p:spTree>
    <p:extLst>
      <p:ext uri="{BB962C8B-B14F-4D97-AF65-F5344CB8AC3E}">
        <p14:creationId xmlns:p14="http://schemas.microsoft.com/office/powerpoint/2010/main" val="1941443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F4D3E-3613-FEC1-0F68-A715CB630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94C43-B63A-DC46-1D3B-8D37F0978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CF836-9862-7DF3-30A4-62921F97EF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28139-5712-67C0-0085-42AAA1B9A791}"/>
              </a:ext>
            </a:extLst>
          </p:cNvPr>
          <p:cNvSpPr>
            <a:spLocks noGrp="1"/>
          </p:cNvSpPr>
          <p:nvPr>
            <p:ph type="sldNum" sz="quarter" idx="5"/>
          </p:nvPr>
        </p:nvSpPr>
        <p:spPr/>
        <p:txBody>
          <a:bodyPr/>
          <a:lstStyle/>
          <a:p>
            <a:pPr>
              <a:defRPr/>
            </a:pPr>
            <a:fld id="{31CC511E-65A8-4A10-AE7A-07AD6A10075C}" type="slidenum">
              <a:rPr lang="en-US" smtClean="0"/>
              <a:pPr>
                <a:defRPr/>
              </a:pPr>
              <a:t>103</a:t>
            </a:fld>
            <a:endParaRPr lang="en-US" dirty="0"/>
          </a:p>
        </p:txBody>
      </p:sp>
    </p:spTree>
    <p:extLst>
      <p:ext uri="{BB962C8B-B14F-4D97-AF65-F5344CB8AC3E}">
        <p14:creationId xmlns:p14="http://schemas.microsoft.com/office/powerpoint/2010/main" val="3526193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B601-A5AA-FF63-5C47-E7090AE96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5FF4A-6C5F-F32F-8168-031DD8F6D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804D2-B2C3-C38A-8498-C9C6F23F7F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AD64E4-620A-21F2-9BD7-29678A31FE02}"/>
              </a:ext>
            </a:extLst>
          </p:cNvPr>
          <p:cNvSpPr>
            <a:spLocks noGrp="1"/>
          </p:cNvSpPr>
          <p:nvPr>
            <p:ph type="sldNum" sz="quarter" idx="5"/>
          </p:nvPr>
        </p:nvSpPr>
        <p:spPr/>
        <p:txBody>
          <a:bodyPr/>
          <a:lstStyle/>
          <a:p>
            <a:pPr>
              <a:defRPr/>
            </a:pPr>
            <a:fld id="{31CC511E-65A8-4A10-AE7A-07AD6A10075C}" type="slidenum">
              <a:rPr lang="en-US" smtClean="0"/>
              <a:pPr>
                <a:defRPr/>
              </a:pPr>
              <a:t>104</a:t>
            </a:fld>
            <a:endParaRPr lang="en-US" dirty="0"/>
          </a:p>
        </p:txBody>
      </p:sp>
    </p:spTree>
    <p:extLst>
      <p:ext uri="{BB962C8B-B14F-4D97-AF65-F5344CB8AC3E}">
        <p14:creationId xmlns:p14="http://schemas.microsoft.com/office/powerpoint/2010/main" val="6135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1CF1C-BBFD-ABE2-E7C0-9D378D335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5F2D3-A2E8-BF73-021E-B5BE07EB2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7BBD9-4AAB-F1DE-A09A-44B52CCC4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9E857F-31F4-38B6-6E7E-5586668A58EC}"/>
              </a:ext>
            </a:extLst>
          </p:cNvPr>
          <p:cNvSpPr>
            <a:spLocks noGrp="1"/>
          </p:cNvSpPr>
          <p:nvPr>
            <p:ph type="sldNum" sz="quarter" idx="5"/>
          </p:nvPr>
        </p:nvSpPr>
        <p:spPr/>
        <p:txBody>
          <a:bodyPr/>
          <a:lstStyle/>
          <a:p>
            <a:pPr>
              <a:defRPr/>
            </a:pPr>
            <a:fld id="{31CC511E-65A8-4A10-AE7A-07AD6A10075C}" type="slidenum">
              <a:rPr lang="en-US" smtClean="0"/>
              <a:pPr>
                <a:defRPr/>
              </a:pPr>
              <a:t>3</a:t>
            </a:fld>
            <a:endParaRPr lang="en-US" dirty="0"/>
          </a:p>
        </p:txBody>
      </p:sp>
    </p:spTree>
    <p:extLst>
      <p:ext uri="{BB962C8B-B14F-4D97-AF65-F5344CB8AC3E}">
        <p14:creationId xmlns:p14="http://schemas.microsoft.com/office/powerpoint/2010/main" val="4186734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5769-1EF7-B05A-2B27-4564A2E36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C6B99-39A9-763B-FA11-88CFCF8DF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6A3B4-E8CE-1DD4-FDB1-D977A4819E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2676FF-4BB2-55E4-B13B-7A6A7234817B}"/>
              </a:ext>
            </a:extLst>
          </p:cNvPr>
          <p:cNvSpPr>
            <a:spLocks noGrp="1"/>
          </p:cNvSpPr>
          <p:nvPr>
            <p:ph type="sldNum" sz="quarter" idx="5"/>
          </p:nvPr>
        </p:nvSpPr>
        <p:spPr/>
        <p:txBody>
          <a:bodyPr/>
          <a:lstStyle/>
          <a:p>
            <a:pPr>
              <a:defRPr/>
            </a:pPr>
            <a:fld id="{31CC511E-65A8-4A10-AE7A-07AD6A10075C}" type="slidenum">
              <a:rPr lang="en-US" smtClean="0"/>
              <a:pPr>
                <a:defRPr/>
              </a:pPr>
              <a:t>105</a:t>
            </a:fld>
            <a:endParaRPr lang="en-US" dirty="0"/>
          </a:p>
        </p:txBody>
      </p:sp>
    </p:spTree>
    <p:extLst>
      <p:ext uri="{BB962C8B-B14F-4D97-AF65-F5344CB8AC3E}">
        <p14:creationId xmlns:p14="http://schemas.microsoft.com/office/powerpoint/2010/main" val="2427836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10245-8EF1-8533-BDD9-C98536048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9223-D28C-489B-D17B-5C5F905F9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0DCCF-A4A6-38E5-45FE-C6B8C72008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FDECEF-D20A-8D28-2D81-43B475D1666B}"/>
              </a:ext>
            </a:extLst>
          </p:cNvPr>
          <p:cNvSpPr>
            <a:spLocks noGrp="1"/>
          </p:cNvSpPr>
          <p:nvPr>
            <p:ph type="sldNum" sz="quarter" idx="5"/>
          </p:nvPr>
        </p:nvSpPr>
        <p:spPr/>
        <p:txBody>
          <a:bodyPr/>
          <a:lstStyle/>
          <a:p>
            <a:pPr>
              <a:defRPr/>
            </a:pPr>
            <a:fld id="{31CC511E-65A8-4A10-AE7A-07AD6A10075C}" type="slidenum">
              <a:rPr lang="en-US" smtClean="0"/>
              <a:pPr>
                <a:defRPr/>
              </a:pPr>
              <a:t>106</a:t>
            </a:fld>
            <a:endParaRPr lang="en-US" dirty="0"/>
          </a:p>
        </p:txBody>
      </p:sp>
    </p:spTree>
    <p:extLst>
      <p:ext uri="{BB962C8B-B14F-4D97-AF65-F5344CB8AC3E}">
        <p14:creationId xmlns:p14="http://schemas.microsoft.com/office/powerpoint/2010/main" val="2249866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D5F7-B50C-40F1-92BC-3E4C01C1A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F51B6-18B4-E6DD-94E7-A84D03AD4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82F88-0DFD-0784-5DD4-F83CECB3FE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5DCA20-6AFC-EBFA-8C81-D43690857B1C}"/>
              </a:ext>
            </a:extLst>
          </p:cNvPr>
          <p:cNvSpPr>
            <a:spLocks noGrp="1"/>
          </p:cNvSpPr>
          <p:nvPr>
            <p:ph type="sldNum" sz="quarter" idx="5"/>
          </p:nvPr>
        </p:nvSpPr>
        <p:spPr/>
        <p:txBody>
          <a:bodyPr/>
          <a:lstStyle/>
          <a:p>
            <a:pPr>
              <a:defRPr/>
            </a:pPr>
            <a:fld id="{31CC511E-65A8-4A10-AE7A-07AD6A10075C}" type="slidenum">
              <a:rPr lang="en-US" smtClean="0"/>
              <a:pPr>
                <a:defRPr/>
              </a:pPr>
              <a:t>107</a:t>
            </a:fld>
            <a:endParaRPr lang="en-US" dirty="0"/>
          </a:p>
        </p:txBody>
      </p:sp>
    </p:spTree>
    <p:extLst>
      <p:ext uri="{BB962C8B-B14F-4D97-AF65-F5344CB8AC3E}">
        <p14:creationId xmlns:p14="http://schemas.microsoft.com/office/powerpoint/2010/main" val="506332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BFA7F-F071-EE91-00E8-FE646D374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C559C-348E-AC20-AEF6-010CBB3CE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99ACE-DD71-AF77-4289-F1544B49A5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02414E-02A4-2E9F-39DB-4AA7E97D088E}"/>
              </a:ext>
            </a:extLst>
          </p:cNvPr>
          <p:cNvSpPr>
            <a:spLocks noGrp="1"/>
          </p:cNvSpPr>
          <p:nvPr>
            <p:ph type="sldNum" sz="quarter" idx="5"/>
          </p:nvPr>
        </p:nvSpPr>
        <p:spPr/>
        <p:txBody>
          <a:bodyPr/>
          <a:lstStyle/>
          <a:p>
            <a:pPr>
              <a:defRPr/>
            </a:pPr>
            <a:fld id="{31CC511E-65A8-4A10-AE7A-07AD6A10075C}" type="slidenum">
              <a:rPr lang="en-US" smtClean="0"/>
              <a:pPr>
                <a:defRPr/>
              </a:pPr>
              <a:t>109</a:t>
            </a:fld>
            <a:endParaRPr lang="en-US" dirty="0"/>
          </a:p>
        </p:txBody>
      </p:sp>
    </p:spTree>
    <p:extLst>
      <p:ext uri="{BB962C8B-B14F-4D97-AF65-F5344CB8AC3E}">
        <p14:creationId xmlns:p14="http://schemas.microsoft.com/office/powerpoint/2010/main" val="480704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85265-37A7-EC01-3029-F89C9373B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F5393-65EA-51BD-B86B-140217D9E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FD31D-5738-DA68-56D6-1687B8F4ED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2415FF-68A9-D8A7-847B-E8E7C0FF6CF5}"/>
              </a:ext>
            </a:extLst>
          </p:cNvPr>
          <p:cNvSpPr>
            <a:spLocks noGrp="1"/>
          </p:cNvSpPr>
          <p:nvPr>
            <p:ph type="sldNum" sz="quarter" idx="5"/>
          </p:nvPr>
        </p:nvSpPr>
        <p:spPr/>
        <p:txBody>
          <a:bodyPr/>
          <a:lstStyle/>
          <a:p>
            <a:pPr>
              <a:defRPr/>
            </a:pPr>
            <a:fld id="{31CC511E-65A8-4A10-AE7A-07AD6A10075C}" type="slidenum">
              <a:rPr lang="en-US" smtClean="0"/>
              <a:pPr>
                <a:defRPr/>
              </a:pPr>
              <a:t>110</a:t>
            </a:fld>
            <a:endParaRPr lang="en-US" dirty="0"/>
          </a:p>
        </p:txBody>
      </p:sp>
    </p:spTree>
    <p:extLst>
      <p:ext uri="{BB962C8B-B14F-4D97-AF65-F5344CB8AC3E}">
        <p14:creationId xmlns:p14="http://schemas.microsoft.com/office/powerpoint/2010/main" val="1792071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224B-872C-9BFB-1C08-6D7575D43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6F731-A63C-8D1F-13DD-24B891F30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7F29B-C461-9C13-D888-FE13509500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0A3FD1-FEE7-A9A4-2652-22B7B4E4D487}"/>
              </a:ext>
            </a:extLst>
          </p:cNvPr>
          <p:cNvSpPr>
            <a:spLocks noGrp="1"/>
          </p:cNvSpPr>
          <p:nvPr>
            <p:ph type="sldNum" sz="quarter" idx="5"/>
          </p:nvPr>
        </p:nvSpPr>
        <p:spPr/>
        <p:txBody>
          <a:bodyPr/>
          <a:lstStyle/>
          <a:p>
            <a:pPr>
              <a:defRPr/>
            </a:pPr>
            <a:fld id="{31CC511E-65A8-4A10-AE7A-07AD6A10075C}" type="slidenum">
              <a:rPr lang="en-US" smtClean="0"/>
              <a:pPr>
                <a:defRPr/>
              </a:pPr>
              <a:t>111</a:t>
            </a:fld>
            <a:endParaRPr lang="en-US" dirty="0"/>
          </a:p>
        </p:txBody>
      </p:sp>
    </p:spTree>
    <p:extLst>
      <p:ext uri="{BB962C8B-B14F-4D97-AF65-F5344CB8AC3E}">
        <p14:creationId xmlns:p14="http://schemas.microsoft.com/office/powerpoint/2010/main" val="226382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39BDF-B4B7-F975-209C-AB267FBEC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FD639-0CCD-B5EB-44BA-2B653E01F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7F380-5E9A-DABF-ECD2-872FC1FC29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7B0823-29C6-1DB1-F1C7-986E752030BB}"/>
              </a:ext>
            </a:extLst>
          </p:cNvPr>
          <p:cNvSpPr>
            <a:spLocks noGrp="1"/>
          </p:cNvSpPr>
          <p:nvPr>
            <p:ph type="sldNum" sz="quarter" idx="5"/>
          </p:nvPr>
        </p:nvSpPr>
        <p:spPr/>
        <p:txBody>
          <a:bodyPr/>
          <a:lstStyle/>
          <a:p>
            <a:pPr>
              <a:defRPr/>
            </a:pPr>
            <a:fld id="{31CC511E-65A8-4A10-AE7A-07AD6A10075C}" type="slidenum">
              <a:rPr lang="en-US" smtClean="0"/>
              <a:pPr>
                <a:defRPr/>
              </a:pPr>
              <a:t>113</a:t>
            </a:fld>
            <a:endParaRPr lang="en-US" dirty="0"/>
          </a:p>
        </p:txBody>
      </p:sp>
    </p:spTree>
    <p:extLst>
      <p:ext uri="{BB962C8B-B14F-4D97-AF65-F5344CB8AC3E}">
        <p14:creationId xmlns:p14="http://schemas.microsoft.com/office/powerpoint/2010/main" val="3067181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7A1D-CD14-51C9-9EEF-A264803CF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B9DC5-C6A1-433F-0652-A4DA7C6BC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8EF15-2A34-ABF0-E816-8B1ADC88AD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DA5B05-0C1D-3046-005A-141F3647ABC5}"/>
              </a:ext>
            </a:extLst>
          </p:cNvPr>
          <p:cNvSpPr>
            <a:spLocks noGrp="1"/>
          </p:cNvSpPr>
          <p:nvPr>
            <p:ph type="sldNum" sz="quarter" idx="5"/>
          </p:nvPr>
        </p:nvSpPr>
        <p:spPr/>
        <p:txBody>
          <a:bodyPr/>
          <a:lstStyle/>
          <a:p>
            <a:pPr>
              <a:defRPr/>
            </a:pPr>
            <a:fld id="{31CC511E-65A8-4A10-AE7A-07AD6A10075C}" type="slidenum">
              <a:rPr lang="en-US" smtClean="0"/>
              <a:pPr>
                <a:defRPr/>
              </a:pPr>
              <a:t>114</a:t>
            </a:fld>
            <a:endParaRPr lang="en-US" dirty="0"/>
          </a:p>
        </p:txBody>
      </p:sp>
    </p:spTree>
    <p:extLst>
      <p:ext uri="{BB962C8B-B14F-4D97-AF65-F5344CB8AC3E}">
        <p14:creationId xmlns:p14="http://schemas.microsoft.com/office/powerpoint/2010/main" val="1888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B966-39B5-FCC2-1068-FEB1CFE22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E2FBF-F7AC-31F9-07DA-251E2F07D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D70BF-E668-732A-DC8C-D3F3BD46B5B2}"/>
              </a:ext>
            </a:extLst>
          </p:cNvPr>
          <p:cNvSpPr>
            <a:spLocks noGrp="1"/>
          </p:cNvSpPr>
          <p:nvPr>
            <p:ph type="body" idx="1"/>
          </p:nvPr>
        </p:nvSpPr>
        <p:spPr/>
        <p:txBody>
          <a:bodyPr/>
          <a:lstStyle/>
          <a:p>
            <a:r>
              <a:rPr lang="en-US" dirty="0"/>
              <a:t>Mention that Passive Network Monitoring is a security technology (and corresponding commercial products) that overcomes some of the problems of active scanning that is more common on the IT side.  Products have been around for a number of years now and have developed a mature set of features going beyond just network-based event detection (as listed above). </a:t>
            </a:r>
          </a:p>
        </p:txBody>
      </p:sp>
      <p:sp>
        <p:nvSpPr>
          <p:cNvPr id="4" name="Slide Number Placeholder 3">
            <a:extLst>
              <a:ext uri="{FF2B5EF4-FFF2-40B4-BE49-F238E27FC236}">
                <a16:creationId xmlns:a16="http://schemas.microsoft.com/office/drawing/2014/main" id="{85BA31E4-6783-31D2-C3DC-AFD8B23BF740}"/>
              </a:ext>
            </a:extLst>
          </p:cNvPr>
          <p:cNvSpPr>
            <a:spLocks noGrp="1"/>
          </p:cNvSpPr>
          <p:nvPr>
            <p:ph type="sldNum" sz="quarter" idx="5"/>
          </p:nvPr>
        </p:nvSpPr>
        <p:spPr/>
        <p:txBody>
          <a:bodyPr/>
          <a:lstStyle/>
          <a:p>
            <a:pPr>
              <a:defRPr/>
            </a:pPr>
            <a:fld id="{31CC511E-65A8-4A10-AE7A-07AD6A10075C}" type="slidenum">
              <a:rPr lang="en-US" smtClean="0"/>
              <a:pPr>
                <a:defRPr/>
              </a:pPr>
              <a:t>115</a:t>
            </a:fld>
            <a:endParaRPr lang="en-US" dirty="0"/>
          </a:p>
        </p:txBody>
      </p:sp>
    </p:spTree>
    <p:extLst>
      <p:ext uri="{BB962C8B-B14F-4D97-AF65-F5344CB8AC3E}">
        <p14:creationId xmlns:p14="http://schemas.microsoft.com/office/powerpoint/2010/main" val="1823808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84758-699F-AC2B-C41F-6B032CB76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5DA9-0563-4AAB-442F-DDC1AB203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CE810-12A2-A9E1-A433-A4F3AA8D8D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641CF8-343D-2F21-5FBA-71ABFD8D789E}"/>
              </a:ext>
            </a:extLst>
          </p:cNvPr>
          <p:cNvSpPr>
            <a:spLocks noGrp="1"/>
          </p:cNvSpPr>
          <p:nvPr>
            <p:ph type="sldNum" sz="quarter" idx="5"/>
          </p:nvPr>
        </p:nvSpPr>
        <p:spPr/>
        <p:txBody>
          <a:bodyPr/>
          <a:lstStyle/>
          <a:p>
            <a:pPr>
              <a:defRPr/>
            </a:pPr>
            <a:fld id="{31CC511E-65A8-4A10-AE7A-07AD6A10075C}" type="slidenum">
              <a:rPr lang="en-US" smtClean="0"/>
              <a:pPr>
                <a:defRPr/>
              </a:pPr>
              <a:t>116</a:t>
            </a:fld>
            <a:endParaRPr lang="en-US" dirty="0"/>
          </a:p>
        </p:txBody>
      </p:sp>
    </p:spTree>
    <p:extLst>
      <p:ext uri="{BB962C8B-B14F-4D97-AF65-F5344CB8AC3E}">
        <p14:creationId xmlns:p14="http://schemas.microsoft.com/office/powerpoint/2010/main" val="160284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Of course, this is generalized, exceptions and variations exist.</a:t>
            </a:r>
          </a:p>
          <a:p>
            <a:r>
              <a:rPr lang="en-US" dirty="0">
                <a:solidFill>
                  <a:srgbClr val="FF0000"/>
                </a:solidFill>
                <a:highlight>
                  <a:srgbClr val="FFFF00"/>
                </a:highlight>
              </a:rPr>
              <a:t>The key point is to understand how C_I-A priorities can vary based on the type of systems and type of harm that can result from a security event.</a:t>
            </a:r>
          </a:p>
          <a:p>
            <a:r>
              <a:rPr lang="en-US" dirty="0">
                <a:solidFill>
                  <a:srgbClr val="FF0000"/>
                </a:solidFill>
                <a:highlight>
                  <a:srgbClr val="FFFF00"/>
                </a:highlight>
              </a:rPr>
              <a:t>It is not one or the other, but which ones are most critical under given circumstances. And sometimes more than one consideration is important, we may have to prioritize Availability and Integrity.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ighlight>
                  <a:srgbClr val="FFFF00"/>
                </a:highlight>
              </a:rPr>
              <a:t>This would also be a good time to introduce the concept of direct harm (e.g., incorrect dosage as an integrity compromise) vs. indirect harm (delay in care as a availability compromise)</a:t>
            </a:r>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14</a:t>
            </a:fld>
            <a:endParaRPr lang="en-US" dirty="0"/>
          </a:p>
        </p:txBody>
      </p:sp>
    </p:spTree>
    <p:extLst>
      <p:ext uri="{BB962C8B-B14F-4D97-AF65-F5344CB8AC3E}">
        <p14:creationId xmlns:p14="http://schemas.microsoft.com/office/powerpoint/2010/main" val="10990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lt1"/>
                </a:solidFill>
                <a:latin typeface="+mn-lt"/>
                <a:ea typeface="+mn-ea"/>
                <a:cs typeface="+mn-cs"/>
              </a:rPr>
              <a:t>The results of a security event can be quite different, as these examples show. </a:t>
            </a:r>
          </a:p>
          <a:p>
            <a:endParaRPr lang="en-US" sz="1200" kern="1200" dirty="0">
              <a:solidFill>
                <a:schemeClr val="lt1"/>
              </a:solidFill>
              <a:latin typeface="+mn-lt"/>
              <a:ea typeface="+mn-ea"/>
              <a:cs typeface="+mn-cs"/>
            </a:endParaRPr>
          </a:p>
          <a:p>
            <a:r>
              <a:rPr lang="en-US" sz="1200" kern="1200" dirty="0">
                <a:solidFill>
                  <a:schemeClr val="lt1"/>
                </a:solidFill>
                <a:latin typeface="+mn-lt"/>
                <a:ea typeface="+mn-ea"/>
                <a:cs typeface="+mn-cs"/>
              </a:rPr>
              <a:t>Change Healthcare Impact:</a:t>
            </a:r>
          </a:p>
          <a:p>
            <a:r>
              <a:rPr lang="en-US" sz="1200" kern="1200" dirty="0">
                <a:solidFill>
                  <a:schemeClr val="lt1"/>
                </a:solidFill>
                <a:latin typeface="+mn-lt"/>
                <a:ea typeface="+mn-ea"/>
                <a:cs typeface="+mn-cs"/>
              </a:rPr>
              <a:t>• 74% reported direct patient care impact, including delays in authorizations for medically necessary care.</a:t>
            </a:r>
          </a:p>
          <a:p>
            <a:r>
              <a:rPr lang="en-US" sz="1200" kern="1200" dirty="0">
                <a:solidFill>
                  <a:schemeClr val="lt1"/>
                </a:solidFill>
                <a:latin typeface="+mn-lt"/>
                <a:ea typeface="+mn-ea"/>
                <a:cs typeface="+mn-cs"/>
              </a:rPr>
              <a:t>• 94% reported the attack impacted them financially.</a:t>
            </a:r>
          </a:p>
          <a:p>
            <a:r>
              <a:rPr lang="en-US" sz="1200" kern="1200" dirty="0">
                <a:solidFill>
                  <a:schemeClr val="lt1"/>
                </a:solidFill>
                <a:latin typeface="+mn-lt"/>
                <a:ea typeface="+mn-ea"/>
                <a:cs typeface="+mn-cs"/>
              </a:rPr>
              <a:t>• 33% reported the attack disrupted more than half of their revenue.</a:t>
            </a:r>
          </a:p>
          <a:p>
            <a:r>
              <a:rPr lang="en-US" sz="1200" kern="1200" dirty="0">
                <a:solidFill>
                  <a:schemeClr val="lt1"/>
                </a:solidFill>
                <a:latin typeface="+mn-lt"/>
                <a:ea typeface="+mn-ea"/>
                <a:cs typeface="+mn-cs"/>
              </a:rPr>
              <a:t>• 60% reported requiring two weeks to three months to resume normal operations once Change Healthcare’s full functionality was re-established</a:t>
            </a:r>
          </a:p>
          <a:p>
            <a:endParaRPr lang="en-US" sz="1200" kern="1200" dirty="0">
              <a:solidFill>
                <a:schemeClr val="lt1"/>
              </a:solidFill>
              <a:latin typeface="+mn-lt"/>
              <a:ea typeface="+mn-ea"/>
              <a:cs typeface="+mn-cs"/>
            </a:endParaRPr>
          </a:p>
          <a:p>
            <a:r>
              <a:rPr lang="en-US" sz="1200" kern="1200" dirty="0">
                <a:solidFill>
                  <a:schemeClr val="lt1"/>
                </a:solidFill>
                <a:latin typeface="+mn-lt"/>
                <a:ea typeface="+mn-ea"/>
                <a:cs typeface="+mn-cs"/>
              </a:rPr>
              <a:t>U of MN Study</a:t>
            </a:r>
          </a:p>
          <a:p>
            <a:pPr marL="173038" indent="-173038" defTabSz="685783">
              <a:spcBef>
                <a:spcPts val="600"/>
              </a:spcBef>
              <a:buFont typeface="Arial" panose="020B0604020202020204" pitchFamily="34" charset="0"/>
              <a:buChar char="•"/>
            </a:pPr>
            <a:r>
              <a:rPr lang="en-US" sz="1200" dirty="0">
                <a:latin typeface="+mn-lt"/>
              </a:rPr>
              <a:t>Ransomware attacks decrease hospital volume by 17-26% during the initial attack week, with recovery occurring within three weeks. </a:t>
            </a:r>
          </a:p>
          <a:p>
            <a:pPr marL="173038" indent="-173038" defTabSz="685783">
              <a:spcBef>
                <a:spcPts val="600"/>
              </a:spcBef>
              <a:buFont typeface="Arial" panose="020B0604020202020204" pitchFamily="34" charset="0"/>
              <a:buChar char="•"/>
            </a:pPr>
            <a:r>
              <a:rPr lang="en-US" sz="1200" dirty="0">
                <a:latin typeface="+mn-lt"/>
              </a:rPr>
              <a:t>Among patients already admitted when a ransomware attack begins, in-hospital mortality increases by 35-41%.</a:t>
            </a:r>
          </a:p>
          <a:p>
            <a:pPr marL="173038" indent="-173038" defTabSz="685783">
              <a:spcBef>
                <a:spcPts val="600"/>
              </a:spcBef>
              <a:buFont typeface="Arial" panose="020B0604020202020204" pitchFamily="34" charset="0"/>
              <a:buChar char="•"/>
            </a:pPr>
            <a:endParaRPr lang="en-US" sz="1200" dirty="0">
              <a:latin typeface="+mn-lt"/>
            </a:endParaRPr>
          </a:p>
          <a:p>
            <a:pPr marL="0" indent="0" defTabSz="685783">
              <a:spcBef>
                <a:spcPts val="600"/>
              </a:spcBef>
              <a:buFont typeface="Arial" panose="020B0604020202020204" pitchFamily="34" charset="0"/>
              <a:buNone/>
            </a:pPr>
            <a:r>
              <a:rPr lang="en-US" sz="1200" dirty="0" err="1">
                <a:latin typeface="+mn-lt"/>
              </a:rPr>
              <a:t>Synnovis</a:t>
            </a:r>
            <a:r>
              <a:rPr lang="en-US" sz="1200" dirty="0">
                <a:latin typeface="+mn-lt"/>
              </a:rPr>
              <a:t> (NHS London):</a:t>
            </a:r>
          </a:p>
          <a:p>
            <a:pPr marL="173038" indent="-173038" defTabSz="685783">
              <a:spcBef>
                <a:spcPts val="600"/>
              </a:spcBef>
              <a:buFont typeface="Arial" panose="020B0604020202020204" pitchFamily="34" charset="0"/>
              <a:buChar char="•"/>
            </a:pPr>
            <a:r>
              <a:rPr lang="en-US" sz="1200" dirty="0">
                <a:latin typeface="+mn-lt"/>
              </a:rPr>
              <a:t>Disrupted more than 10,000 appointments</a:t>
            </a:r>
          </a:p>
          <a:p>
            <a:pPr marL="173038" indent="-173038" defTabSz="685783">
              <a:spcBef>
                <a:spcPts val="600"/>
              </a:spcBef>
              <a:buFont typeface="Arial" panose="020B0604020202020204" pitchFamily="34" charset="0"/>
              <a:buChar char="•"/>
            </a:pPr>
            <a:r>
              <a:rPr lang="en-US" sz="1200" dirty="0">
                <a:latin typeface="+mn-lt"/>
              </a:rPr>
              <a:t>Several cases of patient harm, including </a:t>
            </a:r>
            <a:r>
              <a:rPr lang="en-US" sz="1200" dirty="0" err="1">
                <a:latin typeface="+mn-lt"/>
              </a:rPr>
              <a:t>oen</a:t>
            </a:r>
            <a:r>
              <a:rPr lang="en-US" sz="1200" dirty="0">
                <a:latin typeface="+mn-lt"/>
              </a:rPr>
              <a:t> death, attributed to delay in test results</a:t>
            </a:r>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15</a:t>
            </a:fld>
            <a:endParaRPr lang="en-US" dirty="0"/>
          </a:p>
        </p:txBody>
      </p:sp>
    </p:spTree>
    <p:extLst>
      <p:ext uri="{BB962C8B-B14F-4D97-AF65-F5344CB8AC3E}">
        <p14:creationId xmlns:p14="http://schemas.microsoft.com/office/powerpoint/2010/main" val="254262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lt1"/>
                </a:solidFill>
                <a:latin typeface="+mn-lt"/>
                <a:ea typeface="+mn-ea"/>
                <a:cs typeface="+mn-cs"/>
              </a:rPr>
              <a:t>Security vs Privacy from handout</a:t>
            </a:r>
          </a:p>
          <a:p>
            <a:endParaRPr lang="en-US" sz="1200" kern="1200" dirty="0">
              <a:solidFill>
                <a:schemeClr val="lt1"/>
              </a:solidFill>
              <a:latin typeface="+mn-lt"/>
              <a:ea typeface="+mn-ea"/>
              <a:cs typeface="+mn-cs"/>
            </a:endParaRPr>
          </a:p>
          <a:p>
            <a:r>
              <a:rPr lang="en-US" sz="1200" kern="1200" dirty="0">
                <a:solidFill>
                  <a:schemeClr val="lt1"/>
                </a:solidFill>
                <a:latin typeface="+mn-lt"/>
                <a:ea typeface="+mn-ea"/>
                <a:cs typeface="+mn-cs"/>
              </a:rPr>
              <a:t>Examples Security vs Privacy vs Usability Conflicts:</a:t>
            </a:r>
          </a:p>
          <a:p>
            <a:pPr marL="285750" indent="-285750">
              <a:buFont typeface="Arial" panose="020B0604020202020204" pitchFamily="34" charset="0"/>
              <a:buChar char="•"/>
            </a:pPr>
            <a:r>
              <a:rPr lang="en-US" sz="1200" kern="1200" dirty="0">
                <a:solidFill>
                  <a:schemeClr val="lt1"/>
                </a:solidFill>
                <a:latin typeface="+mn-lt"/>
                <a:ea typeface="+mn-ea"/>
                <a:cs typeface="+mn-cs"/>
              </a:rPr>
              <a:t>Security – Privacy: Data breach (see also HIPAA Breach Notification Law)</a:t>
            </a:r>
          </a:p>
          <a:p>
            <a:pPr marL="285750" indent="-285750">
              <a:buFont typeface="Arial" panose="020B0604020202020204" pitchFamily="34" charset="0"/>
              <a:buChar char="•"/>
            </a:pPr>
            <a:r>
              <a:rPr lang="en-US" sz="1200" kern="1200" dirty="0">
                <a:solidFill>
                  <a:schemeClr val="lt1"/>
                </a:solidFill>
                <a:latin typeface="+mn-lt"/>
                <a:ea typeface="+mn-ea"/>
                <a:cs typeface="+mn-cs"/>
              </a:rPr>
              <a:t>Security – Usability: Shared PINs on shared devices, e.g., infusion pumps</a:t>
            </a:r>
          </a:p>
          <a:p>
            <a:pPr marL="285750" indent="-285750">
              <a:buFont typeface="Arial" panose="020B0604020202020204" pitchFamily="34" charset="0"/>
              <a:buChar char="•"/>
            </a:pPr>
            <a:r>
              <a:rPr lang="en-US" sz="1200" kern="1200" dirty="0">
                <a:solidFill>
                  <a:schemeClr val="lt1"/>
                </a:solidFill>
                <a:latin typeface="+mn-lt"/>
                <a:ea typeface="+mn-ea"/>
                <a:cs typeface="+mn-cs"/>
              </a:rPr>
              <a:t>Security – Safety: Strong password on life critical devices e.g., a defibrillator</a:t>
            </a:r>
          </a:p>
          <a:p>
            <a:endParaRPr lang="en-US" dirty="0"/>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37</a:t>
            </a:fld>
            <a:endParaRPr lang="en-US" dirty="0"/>
          </a:p>
        </p:txBody>
      </p:sp>
    </p:spTree>
    <p:extLst>
      <p:ext uri="{BB962C8B-B14F-4D97-AF65-F5344CB8AC3E}">
        <p14:creationId xmlns:p14="http://schemas.microsoft.com/office/powerpoint/2010/main" val="313261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AD94-C299-80C1-6EB6-875B37049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9B362-FB09-00EA-C770-9A0ECFDAC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1434C-8DA4-A6D8-EF2B-0996AB15F0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23EAEB-271F-6D49-3C62-4C9A9DCB10BC}"/>
              </a:ext>
            </a:extLst>
          </p:cNvPr>
          <p:cNvSpPr>
            <a:spLocks noGrp="1"/>
          </p:cNvSpPr>
          <p:nvPr>
            <p:ph type="sldNum" sz="quarter" idx="5"/>
          </p:nvPr>
        </p:nvSpPr>
        <p:spPr/>
        <p:txBody>
          <a:bodyPr/>
          <a:lstStyle/>
          <a:p>
            <a:pPr>
              <a:defRPr/>
            </a:pPr>
            <a:fld id="{31CC511E-65A8-4A10-AE7A-07AD6A10075C}" type="slidenum">
              <a:rPr lang="en-US" smtClean="0"/>
              <a:pPr>
                <a:defRPr/>
              </a:pPr>
              <a:t>50</a:t>
            </a:fld>
            <a:endParaRPr lang="en-US" dirty="0"/>
          </a:p>
        </p:txBody>
      </p:sp>
    </p:spTree>
    <p:extLst>
      <p:ext uri="{BB962C8B-B14F-4D97-AF65-F5344CB8AC3E}">
        <p14:creationId xmlns:p14="http://schemas.microsoft.com/office/powerpoint/2010/main" val="392814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67</a:t>
            </a:fld>
            <a:endParaRPr lang="en-US" dirty="0"/>
          </a:p>
        </p:txBody>
      </p:sp>
    </p:spTree>
    <p:extLst>
      <p:ext uri="{BB962C8B-B14F-4D97-AF65-F5344CB8AC3E}">
        <p14:creationId xmlns:p14="http://schemas.microsoft.com/office/powerpoint/2010/main" val="265067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slides shows the Medical Device specific vulnerabilities that have been reported to ICS CERT. Note the impact of the FDA Postmarket Cybersecurity Guidance that strongly encouraged device manufacturers to participate in active information sharing</a:t>
            </a:r>
          </a:p>
        </p:txBody>
      </p:sp>
      <p:sp>
        <p:nvSpPr>
          <p:cNvPr id="4" name="Slide Number Placeholder 3"/>
          <p:cNvSpPr>
            <a:spLocks noGrp="1"/>
          </p:cNvSpPr>
          <p:nvPr>
            <p:ph type="sldNum" sz="quarter" idx="5"/>
          </p:nvPr>
        </p:nvSpPr>
        <p:spPr/>
        <p:txBody>
          <a:bodyPr/>
          <a:lstStyle/>
          <a:p>
            <a:pPr>
              <a:defRPr/>
            </a:pPr>
            <a:fld id="{31CC511E-65A8-4A10-AE7A-07AD6A10075C}" type="slidenum">
              <a:rPr lang="en-US" smtClean="0"/>
              <a:pPr>
                <a:defRPr/>
              </a:pPr>
              <a:t>70</a:t>
            </a:fld>
            <a:endParaRPr lang="en-US" dirty="0"/>
          </a:p>
        </p:txBody>
      </p:sp>
    </p:spTree>
    <p:extLst>
      <p:ext uri="{BB962C8B-B14F-4D97-AF65-F5344CB8AC3E}">
        <p14:creationId xmlns:p14="http://schemas.microsoft.com/office/powerpoint/2010/main" val="2965160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5" name="Picture 4"/>
          <p:cNvPicPr>
            <a:picLocks noChangeAspect="1"/>
          </p:cNvPicPr>
          <p:nvPr userDrawn="1"/>
        </p:nvPicPr>
        <p:blipFill>
          <a:blip r:embed="rId3" cstate="print"/>
          <a:srcRect/>
          <a:stretch>
            <a:fillRect/>
          </a:stretch>
        </p:blipFill>
        <p:spPr bwMode="auto">
          <a:xfrm>
            <a:off x="7643285" y="5572126"/>
            <a:ext cx="3600449" cy="646113"/>
          </a:xfrm>
          <a:prstGeom prst="rect">
            <a:avLst/>
          </a:prstGeom>
          <a:noFill/>
          <a:ln w="9525">
            <a:noFill/>
            <a:miter lim="800000"/>
            <a:headEnd/>
            <a:tailEnd/>
          </a:ln>
        </p:spPr>
      </p:pic>
      <p:sp>
        <p:nvSpPr>
          <p:cNvPr id="22" name="Title 1"/>
          <p:cNvSpPr>
            <a:spLocks noGrp="1"/>
          </p:cNvSpPr>
          <p:nvPr>
            <p:ph type="ctrTitle"/>
          </p:nvPr>
        </p:nvSpPr>
        <p:spPr>
          <a:xfrm>
            <a:off x="2370668" y="1758462"/>
            <a:ext cx="5535897" cy="1416538"/>
          </a:xfrm>
        </p:spPr>
        <p:txBody>
          <a:bodyPr lIns="274320" tIns="182880" rIns="182880" bIns="182880" anchor="t">
            <a:normAutofit/>
          </a:bodyPr>
          <a:lstStyle>
            <a:lvl1pPr algn="l">
              <a:defRPr sz="2100" b="0" spc="100">
                <a:solidFill>
                  <a:schemeClr val="bg1"/>
                </a:solidFill>
                <a:latin typeface="Calibri"/>
                <a:cs typeface="Calibri"/>
              </a:defRPr>
            </a:lvl1pPr>
          </a:lstStyle>
          <a:p>
            <a:r>
              <a:rPr lang="en-US" dirty="0"/>
              <a:t>Click to edit Master title style</a:t>
            </a:r>
          </a:p>
        </p:txBody>
      </p:sp>
      <p:sp>
        <p:nvSpPr>
          <p:cNvPr id="23" name="Subtitle 2"/>
          <p:cNvSpPr>
            <a:spLocks noGrp="1"/>
          </p:cNvSpPr>
          <p:nvPr>
            <p:ph type="subTitle" idx="1"/>
          </p:nvPr>
        </p:nvSpPr>
        <p:spPr>
          <a:xfrm>
            <a:off x="2370668" y="3175000"/>
            <a:ext cx="5535897" cy="1299308"/>
          </a:xfrm>
        </p:spPr>
        <p:txBody>
          <a:bodyPr lIns="274320" tIns="0" rIns="274320" bIns="0" anchor="ctr">
            <a:noAutofit/>
          </a:bodyPr>
          <a:lstStyle>
            <a:lvl1pPr marL="0" indent="0" algn="l">
              <a:buNone/>
              <a:defRPr sz="180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DCE2535C-E0B0-4416-A9FD-C301FA9ABE4B}"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en-US" dirty="0"/>
              <a:t>Click to edit Master title style</a:t>
            </a:r>
          </a:p>
        </p:txBody>
      </p:sp>
      <p:sp>
        <p:nvSpPr>
          <p:cNvPr id="3" name="Content Placeholder 2"/>
          <p:cNvSpPr>
            <a:spLocks noGrp="1"/>
          </p:cNvSpPr>
          <p:nvPr>
            <p:ph idx="1" hasCustomPrompt="1"/>
          </p:nvPr>
        </p:nvSpPr>
        <p:spPr>
          <a:xfrm>
            <a:off x="609600" y="1597026"/>
            <a:ext cx="10972800" cy="4529138"/>
          </a:xfrm>
        </p:spPr>
        <p:txBody>
          <a:bodyPr/>
          <a:lstStyle>
            <a:lvl1pPr>
              <a:buNone/>
              <a:defRPr sz="2400">
                <a:solidFill>
                  <a:srgbClr val="262729"/>
                </a:solidFill>
              </a:defRPr>
            </a:lvl1pPr>
            <a:lvl2pPr>
              <a:defRPr sz="2000">
                <a:solidFill>
                  <a:srgbClr val="262729"/>
                </a:solidFill>
              </a:defRPr>
            </a:lvl2pPr>
            <a:lvl3pPr>
              <a:defRPr sz="1800">
                <a:solidFill>
                  <a:srgbClr val="262729"/>
                </a:solidFill>
              </a:defRPr>
            </a:lvl3pPr>
            <a:lvl4pPr>
              <a:defRPr sz="1600">
                <a:solidFill>
                  <a:srgbClr val="262729"/>
                </a:solidFill>
              </a:defRPr>
            </a:lvl4pPr>
            <a:lvl5pPr marL="1144588" indent="-225425">
              <a:defRPr sz="1400">
                <a:solidFill>
                  <a:srgbClr val="262729"/>
                </a:solidFill>
                <a:latin typeface="+mn-lt"/>
              </a:defRPr>
            </a:lvl5pPr>
          </a:lstStyle>
          <a:p>
            <a:pPr lvl="0"/>
            <a:r>
              <a:rPr lang="en-US" dirty="0"/>
              <a:t>Subtitle</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93B45C7F-59DB-455C-87C4-906868C15902}"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6791" y="4406901"/>
            <a:ext cx="10363200" cy="1362075"/>
          </a:xfrm>
        </p:spPr>
        <p:txBody>
          <a:bodyPr anchor="t">
            <a:normAutofit/>
          </a:bodyPr>
          <a:lstStyle>
            <a:lvl1pPr algn="l">
              <a:defRPr sz="3600" b="1" cap="none">
                <a:solidFill>
                  <a:srgbClr val="262729"/>
                </a:solidFill>
              </a:defRPr>
            </a:lvl1pPr>
          </a:lstStyle>
          <a:p>
            <a:r>
              <a:rPr lang="en-US" dirty="0"/>
              <a:t>Click to edit Master title style</a:t>
            </a:r>
          </a:p>
        </p:txBody>
      </p:sp>
      <p:sp>
        <p:nvSpPr>
          <p:cNvPr id="3" name="Text Placeholder 2"/>
          <p:cNvSpPr>
            <a:spLocks noGrp="1"/>
          </p:cNvSpPr>
          <p:nvPr>
            <p:ph type="body" idx="1"/>
          </p:nvPr>
        </p:nvSpPr>
        <p:spPr>
          <a:xfrm>
            <a:off x="716791" y="2906713"/>
            <a:ext cx="10363200" cy="1500187"/>
          </a:xfrm>
        </p:spPr>
        <p:txBody>
          <a:bodyPr anchor="b"/>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23323"/>
            <a:ext cx="5384800" cy="4202841"/>
          </a:xfrm>
        </p:spPr>
        <p:txBody>
          <a:bodyPr>
            <a:normAutofit/>
          </a:bodyPr>
          <a:lstStyle>
            <a:lvl1pPr>
              <a:defRPr sz="1600"/>
            </a:lvl1pPr>
            <a:lvl2pPr>
              <a:defRPr sz="1600"/>
            </a:lvl2pPr>
            <a:lvl3pPr marL="684213" indent="-225425">
              <a:defRPr sz="1600"/>
            </a:lvl3pPr>
            <a:lvl4pPr marL="919163" indent="-234950">
              <a:defRPr sz="1600"/>
            </a:lvl4pPr>
            <a:lvl5pPr marL="1144588" indent="-225425">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23323"/>
            <a:ext cx="5384800" cy="4202841"/>
          </a:xfrm>
        </p:spPr>
        <p:txBody>
          <a:bodyPr>
            <a:normAutofit/>
          </a:bodyPr>
          <a:lstStyle>
            <a:lvl1pPr>
              <a:defRPr sz="1600"/>
            </a:lvl1pPr>
            <a:lvl2pPr>
              <a:defRPr sz="1600"/>
            </a:lvl2pPr>
            <a:lvl3pPr>
              <a:defRPr sz="1600"/>
            </a:lvl3pPr>
            <a:lvl4pPr>
              <a:defRPr sz="1600"/>
            </a:lvl4pPr>
            <a:lvl5pPr marL="1144588" indent="-225425">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903C1FCB-88EB-45A3-B1FA-ED937C6B3FEF}"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32377"/>
            <a:ext cx="5386917"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72139"/>
            <a:ext cx="5386917" cy="3706052"/>
          </a:xfrm>
        </p:spPr>
        <p:txBody>
          <a:bodyPr>
            <a:norm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732377"/>
            <a:ext cx="5389033"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372139"/>
            <a:ext cx="5389033" cy="370605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10"/>
          </p:nvPr>
        </p:nvSpPr>
        <p:spPr/>
        <p:txBody>
          <a:bodyPr/>
          <a:lstStyle>
            <a:lvl1pPr>
              <a:defRPr/>
            </a:lvl1pPr>
          </a:lstStyle>
          <a:p>
            <a:pPr>
              <a:defRPr/>
            </a:pPr>
            <a:fld id="{38354B32-7AF2-4838-8D4C-DC372549658B}"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4B66872-A060-4895-8A5A-0A5559447798}"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7E42941-1E33-4ABB-94F3-E69E6CD19386}"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997295"/>
            <a:ext cx="6815667" cy="4128867"/>
          </a:xfrm>
        </p:spPr>
        <p:txBody>
          <a:bodyPr>
            <a:norm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609601" y="1997296"/>
            <a:ext cx="4011084" cy="4128866"/>
          </a:xfrm>
          <a:solidFill>
            <a:srgbClr val="FFFFFF"/>
          </a:solidFill>
          <a:ln>
            <a:solidFill>
              <a:srgbClr val="BFBFBF"/>
            </a:solidFill>
          </a:ln>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4E695B63-444C-4173-8A9A-9AD10D1B860C}"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2391825"/>
            <a:ext cx="7315200" cy="272403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682602"/>
            <a:ext cx="7315200" cy="6135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lvl1pPr>
              <a:defRPr/>
            </a:lvl1pPr>
          </a:lstStyle>
          <a:p>
            <a:pPr>
              <a:defRPr/>
            </a:pPr>
            <a:fld id="{98C7A2FA-C97E-493F-86F5-FB3E66BF8C97}" type="slidenum">
              <a:rPr lang="en-US">
                <a:solidFill>
                  <a:srgbClr val="4D4E53">
                    <a:tint val="75000"/>
                  </a:srgbClr>
                </a:solidFill>
              </a:rPr>
              <a:pPr>
                <a:defRPr/>
              </a:pPr>
              <a:t>‹#›</a:t>
            </a:fld>
            <a:endParaRPr lang="en-US" dirty="0">
              <a:solidFill>
                <a:srgbClr val="4D4E53">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12" cstate="print"/>
          <a:srcRect/>
          <a:stretch>
            <a:fillRect/>
          </a:stretch>
        </p:blipFill>
        <p:spPr bwMode="auto">
          <a:xfrm>
            <a:off x="0" y="1"/>
            <a:ext cx="12192000" cy="1255713"/>
          </a:xfrm>
          <a:prstGeom prst="rect">
            <a:avLst/>
          </a:prstGeom>
          <a:noFill/>
          <a:ln w="9525">
            <a:noFill/>
            <a:miter lim="800000"/>
            <a:headEnd/>
            <a:tailEnd/>
          </a:ln>
        </p:spPr>
      </p:pic>
      <p:sp>
        <p:nvSpPr>
          <p:cNvPr id="1027" name="Title Placeholder 1"/>
          <p:cNvSpPr>
            <a:spLocks noGrp="1"/>
          </p:cNvSpPr>
          <p:nvPr>
            <p:ph type="title"/>
          </p:nvPr>
        </p:nvSpPr>
        <p:spPr bwMode="auto">
          <a:xfrm>
            <a:off x="609600" y="179388"/>
            <a:ext cx="10972800" cy="8112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09600" y="1597025"/>
            <a:ext cx="10972800" cy="4529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10998200" y="6367464"/>
            <a:ext cx="654051" cy="365125"/>
          </a:xfrm>
          <a:prstGeom prst="rect">
            <a:avLst/>
          </a:prstGeom>
        </p:spPr>
        <p:txBody>
          <a:bodyPr vert="horz" lIns="0" tIns="0" rIns="0" bIns="0" rtlCol="0" anchor="ctr"/>
          <a:lstStyle>
            <a:lvl1pPr algn="r" fontAlgn="auto">
              <a:spcBef>
                <a:spcPts val="0"/>
              </a:spcBef>
              <a:spcAft>
                <a:spcPts val="0"/>
              </a:spcAft>
              <a:defRPr sz="1000">
                <a:solidFill>
                  <a:schemeClr val="tx1">
                    <a:tint val="75000"/>
                  </a:schemeClr>
                </a:solidFill>
                <a:latin typeface="Georgia"/>
                <a:cs typeface="Georgia"/>
              </a:defRPr>
            </a:lvl1pPr>
          </a:lstStyle>
          <a:p>
            <a:pPr defTabSz="457200">
              <a:defRPr/>
            </a:pPr>
            <a:fld id="{5D7E2DE4-9870-455A-9F86-E82C7AB3E62B}" type="slidenum">
              <a:rPr lang="en-US" smtClean="0">
                <a:solidFill>
                  <a:srgbClr val="4D4E53">
                    <a:tint val="75000"/>
                  </a:srgbClr>
                </a:solidFill>
              </a:rPr>
              <a:pPr defTabSz="457200">
                <a:defRPr/>
              </a:pPr>
              <a:t>‹#›</a:t>
            </a:fld>
            <a:endParaRPr lang="en-US" dirty="0">
              <a:solidFill>
                <a:srgbClr val="4D4E53">
                  <a:tint val="75000"/>
                </a:srgbClr>
              </a:solidFill>
            </a:endParaRPr>
          </a:p>
        </p:txBody>
      </p:sp>
      <p:sp>
        <p:nvSpPr>
          <p:cNvPr id="5" name="TextBox 4"/>
          <p:cNvSpPr txBox="1"/>
          <p:nvPr userDrawn="1"/>
        </p:nvSpPr>
        <p:spPr>
          <a:xfrm>
            <a:off x="609600" y="6400801"/>
            <a:ext cx="5748867" cy="277813"/>
          </a:xfrm>
          <a:prstGeom prst="rect">
            <a:avLst/>
          </a:prstGeom>
          <a:noFill/>
        </p:spPr>
        <p:txBody>
          <a:bodyPr>
            <a:spAutoFit/>
          </a:bodyPr>
          <a:lstStyle/>
          <a:p>
            <a:pPr defTabSz="457200" fontAlgn="auto">
              <a:spcBef>
                <a:spcPts val="0"/>
              </a:spcBef>
              <a:spcAft>
                <a:spcPts val="0"/>
              </a:spcAft>
              <a:defRPr/>
            </a:pPr>
            <a:r>
              <a:rPr lang="en-US" sz="1200" spc="100" dirty="0">
                <a:solidFill>
                  <a:srgbClr val="FFFFFF">
                    <a:lumMod val="65000"/>
                  </a:srgbClr>
                </a:solidFill>
                <a:latin typeface="Calibri"/>
              </a:rPr>
              <a:t>HEALTHCARE TECHNOLOGY MANAGEMENT</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hf hdr="0" ftr="0" dt="0"/>
  <p:txStyles>
    <p:titleStyle>
      <a:lvl1pPr algn="l" defTabSz="457200" rtl="0" eaLnBrk="0" fontAlgn="base" hangingPunct="0">
        <a:spcBef>
          <a:spcPct val="0"/>
        </a:spcBef>
        <a:spcAft>
          <a:spcPct val="0"/>
        </a:spcAft>
        <a:defRPr sz="2400" kern="1200">
          <a:solidFill>
            <a:srgbClr val="262729"/>
          </a:solidFill>
          <a:latin typeface="Georgia"/>
          <a:ea typeface="Georgia" pitchFamily="18" charset="0"/>
          <a:cs typeface="Georgia"/>
        </a:defRPr>
      </a:lvl1pPr>
      <a:lvl2pPr algn="l" defTabSz="457200" rtl="0" eaLnBrk="0" fontAlgn="base" hangingPunct="0">
        <a:spcBef>
          <a:spcPct val="0"/>
        </a:spcBef>
        <a:spcAft>
          <a:spcPct val="0"/>
        </a:spcAft>
        <a:defRPr sz="2400">
          <a:solidFill>
            <a:srgbClr val="262729"/>
          </a:solidFill>
          <a:latin typeface="Georgia" pitchFamily="18" charset="0"/>
          <a:ea typeface="Georgia" pitchFamily="18" charset="0"/>
          <a:cs typeface="Georgia" pitchFamily="18" charset="0"/>
        </a:defRPr>
      </a:lvl2pPr>
      <a:lvl3pPr algn="l" defTabSz="457200" rtl="0" eaLnBrk="0" fontAlgn="base" hangingPunct="0">
        <a:spcBef>
          <a:spcPct val="0"/>
        </a:spcBef>
        <a:spcAft>
          <a:spcPct val="0"/>
        </a:spcAft>
        <a:defRPr sz="2400">
          <a:solidFill>
            <a:srgbClr val="262729"/>
          </a:solidFill>
          <a:latin typeface="Georgia" pitchFamily="18" charset="0"/>
          <a:ea typeface="Georgia" pitchFamily="18" charset="0"/>
          <a:cs typeface="Georgia" pitchFamily="18" charset="0"/>
        </a:defRPr>
      </a:lvl3pPr>
      <a:lvl4pPr algn="l" defTabSz="457200" rtl="0" eaLnBrk="0" fontAlgn="base" hangingPunct="0">
        <a:spcBef>
          <a:spcPct val="0"/>
        </a:spcBef>
        <a:spcAft>
          <a:spcPct val="0"/>
        </a:spcAft>
        <a:defRPr sz="2400">
          <a:solidFill>
            <a:srgbClr val="262729"/>
          </a:solidFill>
          <a:latin typeface="Georgia" pitchFamily="18" charset="0"/>
          <a:ea typeface="Georgia" pitchFamily="18" charset="0"/>
          <a:cs typeface="Georgia" pitchFamily="18" charset="0"/>
        </a:defRPr>
      </a:lvl4pPr>
      <a:lvl5pPr algn="l" defTabSz="457200" rtl="0" eaLnBrk="0" fontAlgn="base" hangingPunct="0">
        <a:spcBef>
          <a:spcPct val="0"/>
        </a:spcBef>
        <a:spcAft>
          <a:spcPct val="0"/>
        </a:spcAft>
        <a:defRPr sz="2400">
          <a:solidFill>
            <a:srgbClr val="262729"/>
          </a:solidFill>
          <a:latin typeface="Georgia" pitchFamily="18" charset="0"/>
          <a:ea typeface="Georgia" pitchFamily="18" charset="0"/>
          <a:cs typeface="Georgia" pitchFamily="18" charset="0"/>
        </a:defRPr>
      </a:lvl5pPr>
      <a:lvl6pPr marL="457200" algn="l" defTabSz="457200" rtl="0" fontAlgn="base">
        <a:spcBef>
          <a:spcPct val="0"/>
        </a:spcBef>
        <a:spcAft>
          <a:spcPct val="0"/>
        </a:spcAft>
        <a:defRPr sz="2400">
          <a:solidFill>
            <a:srgbClr val="262729"/>
          </a:solidFill>
          <a:latin typeface="Georgia" pitchFamily="18" charset="0"/>
        </a:defRPr>
      </a:lvl6pPr>
      <a:lvl7pPr marL="914400" algn="l" defTabSz="457200" rtl="0" fontAlgn="base">
        <a:spcBef>
          <a:spcPct val="0"/>
        </a:spcBef>
        <a:spcAft>
          <a:spcPct val="0"/>
        </a:spcAft>
        <a:defRPr sz="2400">
          <a:solidFill>
            <a:srgbClr val="262729"/>
          </a:solidFill>
          <a:latin typeface="Georgia" pitchFamily="18" charset="0"/>
        </a:defRPr>
      </a:lvl7pPr>
      <a:lvl8pPr marL="1371600" algn="l" defTabSz="457200" rtl="0" fontAlgn="base">
        <a:spcBef>
          <a:spcPct val="0"/>
        </a:spcBef>
        <a:spcAft>
          <a:spcPct val="0"/>
        </a:spcAft>
        <a:defRPr sz="2400">
          <a:solidFill>
            <a:srgbClr val="262729"/>
          </a:solidFill>
          <a:latin typeface="Georgia" pitchFamily="18" charset="0"/>
        </a:defRPr>
      </a:lvl8pPr>
      <a:lvl9pPr marL="1828800" algn="l" defTabSz="457200" rtl="0" fontAlgn="base">
        <a:spcBef>
          <a:spcPct val="0"/>
        </a:spcBef>
        <a:spcAft>
          <a:spcPct val="0"/>
        </a:spcAft>
        <a:defRPr sz="2400">
          <a:solidFill>
            <a:srgbClr val="262729"/>
          </a:solidFill>
          <a:latin typeface="Georgia" pitchFamily="18" charset="0"/>
        </a:defRPr>
      </a:lvl9pPr>
    </p:titleStyle>
    <p:bodyStyle>
      <a:lvl1pPr marL="225425" indent="-225425"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Georgia"/>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s://www.forbes.com/sites/forbestechcouncil/2023/07/25/why-employees-are-a-crucial-part-of-your-cybersecurity-strategy/?sh=29ce32285cc8"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sv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bbc.com/news/articles/cp3ly4v2kp2o" TargetMode="Externa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apers.ssrn.com/sol3/papers.cfm?abstract_id=4579292" TargetMode="External"/><Relationship Id="rId5" Type="http://schemas.openxmlformats.org/officeDocument/2006/relationships/hyperlink" Target="https://www.aha.org/system/files/media/file/2025/02/Change-Healthcare-Cyberattack-Underscores-Urgent-Need-to-Strengthen-Cyber-Preparedness.pdf"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2AF_81EE87DF.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2B0_7E01B11C.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2B4_AA62EBCC.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microsoft.com/office/2018/10/relationships/comments" Target="../comments/modernComment_2B8_F8849167.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18/10/relationships/comments" Target="../comments/modernComment_2B6_11E79A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bnewsroom.com/best-public-key-infrastructure-practice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kit.co.in/secure-web-server/"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2C9_20CD796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ytimes.com/wirecutter/blog/state-of-privacy-laws-in-us/" TargetMode="External"/><Relationship Id="rId2" Type="http://schemas.microsoft.com/office/2018/10/relationships/comments" Target="../comments/modernComment_2C8_14DFF26C.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hhs.gov/hipaa/for-professionals/special-topics/de-identification/index.html" TargetMode="External"/><Relationship Id="rId2" Type="http://schemas.microsoft.com/office/2018/10/relationships/comments" Target="../comments/modernComment_291_E5D6CF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28F_ABB9B9EC.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microsoft.com/office/2018/10/relationships/comments" Target="../comments/modernComment_290_C5E1AF9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hyperlink" Target="https://www.nist.gov/cyberframework" TargetMode="External"/><Relationship Id="rId1" Type="http://schemas.openxmlformats.org/officeDocument/2006/relationships/slideLayout" Target="../slideLayouts/slideLayout2.xml"/><Relationship Id="rId6" Type="http://schemas.openxmlformats.org/officeDocument/2006/relationships/hyperlink" Target="https://www.cisecurity.org/" TargetMode="External"/><Relationship Id="rId5" Type="http://schemas.openxmlformats.org/officeDocument/2006/relationships/image" Target="../media/image32.png"/><Relationship Id="rId4" Type="http://schemas.openxmlformats.org/officeDocument/2006/relationships/hyperlink" Target="https://www.iso.org/standard/2700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hyperlink" Target="https://www.nist.gov/cyberframework" TargetMode="External"/><Relationship Id="rId1" Type="http://schemas.openxmlformats.org/officeDocument/2006/relationships/slideLayout" Target="../slideLayouts/slideLayout2.xml"/><Relationship Id="rId6" Type="http://schemas.openxmlformats.org/officeDocument/2006/relationships/hyperlink" Target="https://www.cisecurity.org/" TargetMode="External"/><Relationship Id="rId5" Type="http://schemas.openxmlformats.org/officeDocument/2006/relationships/image" Target="../media/image32.png"/><Relationship Id="rId4" Type="http://schemas.openxmlformats.org/officeDocument/2006/relationships/hyperlink" Target="https://www.iso.org/standard/2700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Ula3TG8QS7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Ula3TG8QS7g" TargetMode="External"/><Relationship Id="rId2" Type="http://schemas.microsoft.com/office/2018/10/relationships/comments" Target="../comments/modernComment_2D5_CA0D514A.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Ula3TG8QS7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healthitsecurity.com/news/timisoarahackerteam-ransomware-attacks-us-cancer-cent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sysgroup.com/insights/statistics-you-need-to-know-about-social-engineerin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healthitsecurity.com/news/hc3-killnet-hacktivist-group-uses-ddos-cyberattacks-to-target-healthcare"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www.fbi.gov/" TargetMode="External"/><Relationship Id="rId13" Type="http://schemas.openxmlformats.org/officeDocument/2006/relationships/hyperlink" Target="https://www.cisa.gov/" TargetMode="External"/><Relationship Id="rId3" Type="http://schemas.microsoft.com/office/2018/10/relationships/comments" Target="../comments/modernComment_2DB_298F68F.xml"/><Relationship Id="rId7" Type="http://schemas.openxmlformats.org/officeDocument/2006/relationships/hyperlink" Target="https://www.secureworks.com/blog" TargetMode="External"/><Relationship Id="rId12" Type="http://schemas.openxmlformats.org/officeDocument/2006/relationships/hyperlink" Target="https://www.dc3.mil/" TargetMode="External"/><Relationship Id="rId2" Type="http://schemas.openxmlformats.org/officeDocument/2006/relationships/notesSlide" Target="../notesSlides/notesSlide8.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blogs.cisco.com/security" TargetMode="External"/><Relationship Id="rId11" Type="http://schemas.openxmlformats.org/officeDocument/2006/relationships/hyperlink" Target="https://isc.sans.edu/" TargetMode="External"/><Relationship Id="rId5" Type="http://schemas.openxmlformats.org/officeDocument/2006/relationships/hyperlink" Target="https://www.microsoft.com/en-us/security/blog/" TargetMode="External"/><Relationship Id="rId15" Type="http://schemas.openxmlformats.org/officeDocument/2006/relationships/hyperlink" Target="https://www.cisa.gov/news-events/ics-advisories?f%5B0%5D=ics_advisory_type%3A96" TargetMode="External"/><Relationship Id="rId10" Type="http://schemas.openxmlformats.org/officeDocument/2006/relationships/hyperlink" Target="https://www.darkreading.com/" TargetMode="External"/><Relationship Id="rId4" Type="http://schemas.openxmlformats.org/officeDocument/2006/relationships/hyperlink" Target="https://cve.mitre.org/" TargetMode="External"/><Relationship Id="rId9" Type="http://schemas.openxmlformats.org/officeDocument/2006/relationships/hyperlink" Target="https://krebsonsecurity.com/" TargetMode="External"/><Relationship Id="rId14" Type="http://schemas.openxmlformats.org/officeDocument/2006/relationships/hyperlink" Target="https://www.cisa.gov/known-exploited-vulnerabilities-catalog"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medcrypt.com/cybersecurity-whitepapers/whitepapers-ics-cert-2024-medical-device-cybersecurity-trends"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cisa.gov/news-events/ics-medical-advisories/icsma-25-030-01" TargetMode="External"/><Relationship Id="rId5" Type="http://schemas.openxmlformats.org/officeDocument/2006/relationships/image" Target="../media/image53.png"/><Relationship Id="rId10" Type="http://schemas.openxmlformats.org/officeDocument/2006/relationships/hyperlink" Target="https://www.fda.gov/medical-devices/safety-communications/cybersecurity-vulnerabilities-certain-patient-monitors-contec-and-epsimed-fda-safety-communication" TargetMode="External"/><Relationship Id="rId4" Type="http://schemas.openxmlformats.org/officeDocument/2006/relationships/hyperlink" Target="https://www.cisa.gov/sites/default/files/2025-01/fact-sheet-contec-cms8000-contains-a-backdoor-508c.pdf" TargetMode="External"/><Relationship Id="rId9" Type="http://schemas.openxmlformats.org/officeDocument/2006/relationships/hyperlink" Target="https://nvd.nist.gov/vuln/detail/CVE-2025-0626"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healthsectorcouncil.org/wp-content/uploads/2025/11/MC2v2.pdf" TargetMode="External"/><Relationship Id="rId7" Type="http://schemas.openxmlformats.org/officeDocument/2006/relationships/hyperlink" Target="https://www.mitre.org/sites/default/files/2022-11/pr-2022-3034-medical-device-cybersecurity-regional-preparedness-response-playbook.pdf"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www.makeitelectric.store/us/view-details/manufacturer-disclosure-statement-for-medical-device-security" TargetMode="Externa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hyperlink" Target="https://csrc.nist.gov/Projects/risk-management/about-rm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healthsectorcouncil.org/wp-content/uploads/2025/11/MC2v2.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cheatsheetseries.owasp.org/index.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9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247D8-051C-4A0C-81AC-6EAC0BEACFDD}"/>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a:t>
            </a:fld>
            <a:endParaRPr lang="en-US" dirty="0">
              <a:solidFill>
                <a:srgbClr val="4D4E53">
                  <a:tint val="75000"/>
                </a:srgbClr>
              </a:solidFill>
            </a:endParaRPr>
          </a:p>
        </p:txBody>
      </p:sp>
      <p:sp>
        <p:nvSpPr>
          <p:cNvPr id="7" name="object 2">
            <a:extLst>
              <a:ext uri="{FF2B5EF4-FFF2-40B4-BE49-F238E27FC236}">
                <a16:creationId xmlns:a16="http://schemas.microsoft.com/office/drawing/2014/main" id="{F9A0D0B9-75E9-4171-8C11-D28AF6D5BEAF}"/>
              </a:ext>
            </a:extLst>
          </p:cNvPr>
          <p:cNvSpPr/>
          <p:nvPr/>
        </p:nvSpPr>
        <p:spPr>
          <a:xfrm>
            <a:off x="304800" y="304800"/>
            <a:ext cx="11506200" cy="5867400"/>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dirty="0">
              <a:solidFill>
                <a:prstClr val="black"/>
              </a:solidFill>
              <a:latin typeface="Calibri"/>
            </a:endParaRPr>
          </a:p>
        </p:txBody>
      </p:sp>
      <p:sp>
        <p:nvSpPr>
          <p:cNvPr id="9" name="object 3">
            <a:extLst>
              <a:ext uri="{FF2B5EF4-FFF2-40B4-BE49-F238E27FC236}">
                <a16:creationId xmlns:a16="http://schemas.microsoft.com/office/drawing/2014/main" id="{455B8808-35F0-48B6-900B-B11016E1B121}"/>
              </a:ext>
            </a:extLst>
          </p:cNvPr>
          <p:cNvSpPr/>
          <p:nvPr/>
        </p:nvSpPr>
        <p:spPr>
          <a:xfrm>
            <a:off x="8610600" y="6172200"/>
            <a:ext cx="2471927" cy="591311"/>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dirty="0">
              <a:solidFill>
                <a:prstClr val="black"/>
              </a:solidFill>
              <a:latin typeface="Calibri"/>
            </a:endParaRPr>
          </a:p>
        </p:txBody>
      </p:sp>
      <p:sp>
        <p:nvSpPr>
          <p:cNvPr id="10" name="object 5">
            <a:extLst>
              <a:ext uri="{FF2B5EF4-FFF2-40B4-BE49-F238E27FC236}">
                <a16:creationId xmlns:a16="http://schemas.microsoft.com/office/drawing/2014/main" id="{48F978D0-FD02-4B61-B248-D1B1900D3D70}"/>
              </a:ext>
            </a:extLst>
          </p:cNvPr>
          <p:cNvSpPr txBox="1">
            <a:spLocks/>
          </p:cNvSpPr>
          <p:nvPr/>
        </p:nvSpPr>
        <p:spPr>
          <a:xfrm>
            <a:off x="2438400" y="1981200"/>
            <a:ext cx="5334000" cy="1328569"/>
          </a:xfrm>
          <a:prstGeom prst="rect">
            <a:avLst/>
          </a:prstGeom>
        </p:spPr>
        <p:txBody>
          <a:bodyPr vert="horz" wrap="square" lIns="0" tIns="81280" rIns="0" bIns="0" rtlCol="0">
            <a:spAutoFit/>
          </a:bodyPr>
          <a:lstStyle>
            <a:lvl1pPr>
              <a:defRPr sz="2400" b="0" i="0">
                <a:solidFill>
                  <a:srgbClr val="262729"/>
                </a:solidFill>
                <a:latin typeface="Georgia"/>
                <a:ea typeface="+mj-ea"/>
                <a:cs typeface="Georgia"/>
              </a:defRPr>
            </a:lvl1pPr>
          </a:lstStyle>
          <a:p>
            <a:pPr marL="12700" fontAlgn="auto">
              <a:spcBef>
                <a:spcPts val="640"/>
              </a:spcBef>
              <a:spcAft>
                <a:spcPts val="1200"/>
              </a:spcAft>
            </a:pPr>
            <a:r>
              <a:rPr lang="en-US" sz="3000" b="1" kern="0" spc="-10" dirty="0">
                <a:solidFill>
                  <a:srgbClr val="FFFFFF"/>
                </a:solidFill>
                <a:effectLst>
                  <a:outerShdw blurRad="38100" dist="38100" dir="2700000" algn="tl">
                    <a:srgbClr val="000000">
                      <a:alpha val="43137"/>
                    </a:srgbClr>
                  </a:outerShdw>
                </a:effectLst>
                <a:latin typeface="Georgia" panose="02040502050405020303" pitchFamily="18" charset="0"/>
                <a:cs typeface="Calibri"/>
              </a:rPr>
              <a:t>HTM Cybersecurity</a:t>
            </a:r>
            <a:endParaRPr lang="en-US" b="1" kern="0" spc="-10" dirty="0">
              <a:solidFill>
                <a:srgbClr val="FFFFFF"/>
              </a:solidFill>
              <a:effectLst>
                <a:outerShdw blurRad="38100" dist="38100" dir="2700000" algn="tl">
                  <a:srgbClr val="000000">
                    <a:alpha val="43137"/>
                  </a:srgbClr>
                </a:outerShdw>
              </a:effectLst>
              <a:latin typeface="Georgia" panose="02040502050405020303" pitchFamily="18" charset="0"/>
              <a:cs typeface="Calibri"/>
            </a:endParaRPr>
          </a:p>
          <a:p>
            <a:pPr marL="12700" fontAlgn="auto">
              <a:spcBef>
                <a:spcPts val="640"/>
              </a:spcBef>
              <a:spcAft>
                <a:spcPts val="1200"/>
              </a:spcAft>
            </a:pPr>
            <a:r>
              <a:rPr lang="en-US" sz="3600" b="1" kern="0" spc="-10" dirty="0">
                <a:solidFill>
                  <a:srgbClr val="FFFFFF"/>
                </a:solidFill>
                <a:effectLst>
                  <a:outerShdw blurRad="38100" dist="38100" dir="2700000" algn="tl">
                    <a:srgbClr val="000000">
                      <a:alpha val="43137"/>
                    </a:srgbClr>
                  </a:outerShdw>
                </a:effectLst>
                <a:latin typeface="Georgia" panose="02040502050405020303" pitchFamily="18" charset="0"/>
                <a:cs typeface="Calibri"/>
              </a:rPr>
              <a:t>HTM 214</a:t>
            </a:r>
          </a:p>
        </p:txBody>
      </p:sp>
    </p:spTree>
    <p:extLst>
      <p:ext uri="{BB962C8B-B14F-4D97-AF65-F5344CB8AC3E}">
        <p14:creationId xmlns:p14="http://schemas.microsoft.com/office/powerpoint/2010/main" val="306104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The CIA Triad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5715000" cy="4770438"/>
          </a:xfrm>
        </p:spPr>
        <p:txBody>
          <a:bodyPr/>
          <a:lstStyle/>
          <a:p>
            <a:pPr marL="342900" indent="-342900">
              <a:buFont typeface="Arial" panose="020B0604020202020204" pitchFamily="34" charset="0"/>
              <a:buChar char="•"/>
            </a:pPr>
            <a:r>
              <a:rPr lang="en-US" sz="3200" dirty="0"/>
              <a:t>Confidentiality</a:t>
            </a:r>
          </a:p>
          <a:p>
            <a:pPr marL="342900" indent="-342900">
              <a:buFont typeface="Arial" panose="020B0604020202020204" pitchFamily="34" charset="0"/>
              <a:buChar char="•"/>
            </a:pPr>
            <a:r>
              <a:rPr lang="en-US" sz="3200" dirty="0"/>
              <a:t>Integrity</a:t>
            </a:r>
          </a:p>
          <a:p>
            <a:pPr marL="342900" indent="-342900">
              <a:buFont typeface="Arial" panose="020B0604020202020204" pitchFamily="34" charset="0"/>
              <a:buChar char="•"/>
            </a:pPr>
            <a:r>
              <a:rPr lang="en-US" sz="3200" dirty="0"/>
              <a:t>Availability</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DC23CDDB-3A4F-BA0D-8959-4FA79478A57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451804" y="1696077"/>
            <a:ext cx="5238750" cy="4572336"/>
          </a:xfrm>
          <a:prstGeom prst="rect">
            <a:avLst/>
          </a:prstGeom>
        </p:spPr>
      </p:pic>
    </p:spTree>
    <p:extLst>
      <p:ext uri="{BB962C8B-B14F-4D97-AF65-F5344CB8AC3E}">
        <p14:creationId xmlns:p14="http://schemas.microsoft.com/office/powerpoint/2010/main" val="7369808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1B96A-0B95-20CA-6ABE-9BEF4BC95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7578C9-3BDF-33B8-F772-DF61A3B57682}"/>
              </a:ext>
            </a:extLst>
          </p:cNvPr>
          <p:cNvSpPr>
            <a:spLocks noGrp="1"/>
          </p:cNvSpPr>
          <p:nvPr>
            <p:ph type="title"/>
          </p:nvPr>
        </p:nvSpPr>
        <p:spPr>
          <a:xfrm>
            <a:off x="609600" y="457200"/>
            <a:ext cx="10972800" cy="457200"/>
          </a:xfrm>
        </p:spPr>
        <p:txBody>
          <a:bodyPr/>
          <a:lstStyle/>
          <a:p>
            <a:r>
              <a:rPr lang="en-US" dirty="0"/>
              <a:t>Step 2: Information Gathering</a:t>
            </a:r>
          </a:p>
        </p:txBody>
      </p:sp>
      <p:sp>
        <p:nvSpPr>
          <p:cNvPr id="4" name="Slide Number Placeholder 3">
            <a:extLst>
              <a:ext uri="{FF2B5EF4-FFF2-40B4-BE49-F238E27FC236}">
                <a16:creationId xmlns:a16="http://schemas.microsoft.com/office/drawing/2014/main" id="{EAE83E6E-1CFD-3D2F-EADA-8C4E9A7CF74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100</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40CCA532-2046-7CC5-6401-2967E5AD2AB5}"/>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sz="3200" dirty="0"/>
              <a:t>Network infrastructure</a:t>
            </a:r>
          </a:p>
          <a:p>
            <a:pPr marL="342900" indent="-342900">
              <a:buFont typeface="Arial" panose="020B0604020202020204" pitchFamily="34" charset="0"/>
              <a:buChar char="•"/>
            </a:pPr>
            <a:r>
              <a:rPr lang="en-US" sz="3200" dirty="0"/>
              <a:t>Operating systems</a:t>
            </a:r>
          </a:p>
          <a:p>
            <a:pPr marL="342900" indent="-342900">
              <a:buFont typeface="Arial" panose="020B0604020202020204" pitchFamily="34" charset="0"/>
              <a:buChar char="•"/>
            </a:pPr>
            <a:r>
              <a:rPr lang="en-US" sz="3200" dirty="0"/>
              <a:t>Applications and services</a:t>
            </a:r>
          </a:p>
          <a:p>
            <a:pPr marL="342900" indent="-342900">
              <a:buFont typeface="Arial" panose="020B0604020202020204" pitchFamily="34" charset="0"/>
              <a:buChar char="•"/>
            </a:pPr>
            <a:r>
              <a:rPr lang="en-US" sz="3200" dirty="0"/>
              <a:t>Open ports and services</a:t>
            </a:r>
          </a:p>
          <a:p>
            <a:pPr marL="342900" indent="-342900">
              <a:buFont typeface="Arial" panose="020B0604020202020204" pitchFamily="34" charset="0"/>
              <a:buChar char="•"/>
            </a:pPr>
            <a:r>
              <a:rPr lang="en-US" sz="3200" dirty="0"/>
              <a:t>Credentials and access</a:t>
            </a:r>
          </a:p>
          <a:p>
            <a:pPr marL="342900" indent="-342900">
              <a:buFont typeface="Arial" panose="020B0604020202020204" pitchFamily="34" charset="0"/>
              <a:buChar char="•"/>
            </a:pPr>
            <a:r>
              <a:rPr lang="en-US" sz="3200" dirty="0"/>
              <a:t>Regulatory and compliance requirements</a:t>
            </a:r>
          </a:p>
        </p:txBody>
      </p:sp>
      <p:pic>
        <p:nvPicPr>
          <p:cNvPr id="7" name="Graphic 6">
            <a:extLst>
              <a:ext uri="{FF2B5EF4-FFF2-40B4-BE49-F238E27FC236}">
                <a16:creationId xmlns:a16="http://schemas.microsoft.com/office/drawing/2014/main" id="{FF8D0DF6-7B05-1EE2-F3E7-C8D23EEDC39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784861" y="1668760"/>
            <a:ext cx="4823635" cy="4385670"/>
          </a:xfrm>
          <a:prstGeom prst="rect">
            <a:avLst/>
          </a:prstGeom>
        </p:spPr>
      </p:pic>
    </p:spTree>
    <p:extLst>
      <p:ext uri="{BB962C8B-B14F-4D97-AF65-F5344CB8AC3E}">
        <p14:creationId xmlns:p14="http://schemas.microsoft.com/office/powerpoint/2010/main" val="2090334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1CDC-A6E9-23C8-8777-2363BBE2F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DE74C-5F53-066D-EC10-D27D37CAC0C7}"/>
              </a:ext>
            </a:extLst>
          </p:cNvPr>
          <p:cNvSpPr>
            <a:spLocks noGrp="1"/>
          </p:cNvSpPr>
          <p:nvPr>
            <p:ph type="title"/>
          </p:nvPr>
        </p:nvSpPr>
        <p:spPr>
          <a:xfrm>
            <a:off x="609600" y="457200"/>
            <a:ext cx="10972800" cy="457200"/>
          </a:xfrm>
        </p:spPr>
        <p:txBody>
          <a:bodyPr/>
          <a:lstStyle/>
          <a:p>
            <a:r>
              <a:rPr lang="en-US" dirty="0"/>
              <a:t>Step 3: Vulnerability Scanning</a:t>
            </a:r>
          </a:p>
        </p:txBody>
      </p:sp>
      <p:sp>
        <p:nvSpPr>
          <p:cNvPr id="4" name="Slide Number Placeholder 3">
            <a:extLst>
              <a:ext uri="{FF2B5EF4-FFF2-40B4-BE49-F238E27FC236}">
                <a16:creationId xmlns:a16="http://schemas.microsoft.com/office/drawing/2014/main" id="{F67CAF4C-FB09-679A-1C4B-02F5B33572B7}"/>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101</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05956A02-8A60-39A6-D240-4863ED9AC8E7}"/>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sz="3200" dirty="0"/>
              <a:t>Internal scanning</a:t>
            </a:r>
          </a:p>
          <a:p>
            <a:pPr marL="342900" indent="-342900">
              <a:buFont typeface="Arial" panose="020B0604020202020204" pitchFamily="34" charset="0"/>
              <a:buChar char="•"/>
            </a:pPr>
            <a:r>
              <a:rPr lang="en-US" sz="3200" dirty="0"/>
              <a:t>External scanning</a:t>
            </a:r>
          </a:p>
          <a:p>
            <a:pPr marL="342900" indent="-342900">
              <a:buFont typeface="Arial" panose="020B0604020202020204" pitchFamily="34" charset="0"/>
              <a:buChar char="•"/>
            </a:pPr>
            <a:r>
              <a:rPr lang="en-US" sz="3200" dirty="0"/>
              <a:t>Penetration testing</a:t>
            </a:r>
          </a:p>
          <a:p>
            <a:pPr marL="342900" indent="-342900">
              <a:buFont typeface="Arial" panose="020B0604020202020204" pitchFamily="34" charset="0"/>
              <a:buChar char="•"/>
            </a:pPr>
            <a:r>
              <a:rPr lang="en-US" sz="3200" dirty="0"/>
              <a:t>Wireless network testing</a:t>
            </a:r>
          </a:p>
          <a:p>
            <a:pPr marL="342900" indent="-342900">
              <a:buFont typeface="Arial" panose="020B0604020202020204" pitchFamily="34" charset="0"/>
              <a:buChar char="•"/>
            </a:pPr>
            <a:r>
              <a:rPr lang="en-US" sz="3200" dirty="0"/>
              <a:t>Web application testing</a:t>
            </a:r>
          </a:p>
          <a:p>
            <a:pPr marL="342900" indent="-342900">
              <a:buFont typeface="Arial" panose="020B0604020202020204" pitchFamily="34" charset="0"/>
              <a:buChar char="•"/>
            </a:pPr>
            <a:r>
              <a:rPr lang="en-US" sz="3200" dirty="0"/>
              <a:t>Social engineering assessments</a:t>
            </a:r>
          </a:p>
        </p:txBody>
      </p:sp>
      <p:pic>
        <p:nvPicPr>
          <p:cNvPr id="7" name="Graphic 6">
            <a:extLst>
              <a:ext uri="{FF2B5EF4-FFF2-40B4-BE49-F238E27FC236}">
                <a16:creationId xmlns:a16="http://schemas.microsoft.com/office/drawing/2014/main" id="{1115A9F1-5349-DA47-3221-A0A16B723B4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603605" y="1668760"/>
            <a:ext cx="3186147" cy="4385670"/>
          </a:xfrm>
          <a:prstGeom prst="rect">
            <a:avLst/>
          </a:prstGeom>
        </p:spPr>
      </p:pic>
    </p:spTree>
    <p:extLst>
      <p:ext uri="{BB962C8B-B14F-4D97-AF65-F5344CB8AC3E}">
        <p14:creationId xmlns:p14="http://schemas.microsoft.com/office/powerpoint/2010/main" val="2988684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7DB23-BD0F-B402-0AF7-3253B99BA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8E563-720C-43BD-F8E9-D7499A3755F8}"/>
              </a:ext>
            </a:extLst>
          </p:cNvPr>
          <p:cNvSpPr>
            <a:spLocks noGrp="1"/>
          </p:cNvSpPr>
          <p:nvPr>
            <p:ph type="title"/>
          </p:nvPr>
        </p:nvSpPr>
        <p:spPr>
          <a:xfrm>
            <a:off x="609600" y="457200"/>
            <a:ext cx="10972800" cy="457200"/>
          </a:xfrm>
        </p:spPr>
        <p:txBody>
          <a:bodyPr/>
          <a:lstStyle/>
          <a:p>
            <a:r>
              <a:rPr lang="en-US" dirty="0"/>
              <a:t>Step 3: Vulnerability Scanning Tools</a:t>
            </a:r>
          </a:p>
        </p:txBody>
      </p:sp>
      <p:sp>
        <p:nvSpPr>
          <p:cNvPr id="4" name="Slide Number Placeholder 3">
            <a:extLst>
              <a:ext uri="{FF2B5EF4-FFF2-40B4-BE49-F238E27FC236}">
                <a16:creationId xmlns:a16="http://schemas.microsoft.com/office/drawing/2014/main" id="{A144D959-EA55-593F-941C-9D885873E1D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102</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987F26B0-A267-37D1-51CD-594E1B8E462A}"/>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sz="3200" dirty="0"/>
              <a:t>Kali Linux</a:t>
            </a:r>
          </a:p>
          <a:p>
            <a:pPr marL="576263" lvl="1" indent="-342900">
              <a:buFont typeface="Arial" panose="020B0604020202020204" pitchFamily="34" charset="0"/>
              <a:buChar char="•"/>
            </a:pPr>
            <a:r>
              <a:rPr lang="en-US" sz="2800" dirty="0"/>
              <a:t>Pen testing tools</a:t>
            </a:r>
          </a:p>
          <a:p>
            <a:pPr marL="576263" lvl="1" indent="-342900">
              <a:buFont typeface="Arial" panose="020B0604020202020204" pitchFamily="34" charset="0"/>
              <a:buChar char="•"/>
            </a:pPr>
            <a:r>
              <a:rPr lang="en-US" sz="2800" dirty="0"/>
              <a:t>Forensics and data recovery</a:t>
            </a:r>
          </a:p>
          <a:p>
            <a:pPr marL="576263" lvl="1" indent="-342900">
              <a:buFont typeface="Arial" panose="020B0604020202020204" pitchFamily="34" charset="0"/>
              <a:buChar char="•"/>
            </a:pPr>
            <a:r>
              <a:rPr lang="en-US" sz="2800" dirty="0"/>
              <a:t>Wireless network auditing</a:t>
            </a:r>
          </a:p>
          <a:p>
            <a:pPr marL="576263" lvl="1" indent="-342900">
              <a:buFont typeface="Arial" panose="020B0604020202020204" pitchFamily="34" charset="0"/>
              <a:buChar char="•"/>
            </a:pPr>
            <a:r>
              <a:rPr lang="en-US" sz="2800" dirty="0"/>
              <a:t>Web application testing</a:t>
            </a:r>
          </a:p>
          <a:p>
            <a:pPr marL="576263" lvl="1" indent="-342900">
              <a:buFont typeface="Arial" panose="020B0604020202020204" pitchFamily="34" charset="0"/>
              <a:buChar char="•"/>
            </a:pPr>
            <a:r>
              <a:rPr lang="en-US" sz="2800" dirty="0"/>
              <a:t>Social engineering</a:t>
            </a:r>
          </a:p>
          <a:p>
            <a:pPr marL="576263" lvl="1" indent="-342900">
              <a:buFont typeface="Arial" panose="020B0604020202020204" pitchFamily="34" charset="0"/>
              <a:buChar char="•"/>
            </a:pPr>
            <a:r>
              <a:rPr lang="en-US" sz="2800" dirty="0"/>
              <a:t>Password attacks</a:t>
            </a:r>
          </a:p>
          <a:p>
            <a:pPr marL="576263" lvl="1" indent="-342900">
              <a:buFont typeface="Arial" panose="020B0604020202020204" pitchFamily="34" charset="0"/>
              <a:buChar char="•"/>
            </a:pPr>
            <a:r>
              <a:rPr lang="en-US" sz="2800" dirty="0"/>
              <a:t>Security scanning</a:t>
            </a:r>
          </a:p>
          <a:p>
            <a:pPr marL="576263" lvl="1" indent="-342900">
              <a:buFont typeface="Arial" panose="020B0604020202020204" pitchFamily="34" charset="0"/>
              <a:buChar char="•"/>
            </a:pPr>
            <a:r>
              <a:rPr lang="en-US" sz="2800" dirty="0"/>
              <a:t>Privacy and anonymity</a:t>
            </a:r>
          </a:p>
        </p:txBody>
      </p:sp>
      <p:pic>
        <p:nvPicPr>
          <p:cNvPr id="7" name="Graphic 6">
            <a:extLst>
              <a:ext uri="{FF2B5EF4-FFF2-40B4-BE49-F238E27FC236}">
                <a16:creationId xmlns:a16="http://schemas.microsoft.com/office/drawing/2014/main" id="{6A122A4F-B66C-7C47-9351-6CD2DFFE01B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837848" y="1901285"/>
            <a:ext cx="4160352" cy="3920619"/>
          </a:xfrm>
          <a:prstGeom prst="rect">
            <a:avLst/>
          </a:prstGeom>
        </p:spPr>
      </p:pic>
    </p:spTree>
    <p:extLst>
      <p:ext uri="{BB962C8B-B14F-4D97-AF65-F5344CB8AC3E}">
        <p14:creationId xmlns:p14="http://schemas.microsoft.com/office/powerpoint/2010/main" val="3872725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F4911-13CA-B0DF-1BB1-593BCBD98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11777-2DF8-86FE-CE85-7E8C37C5209E}"/>
              </a:ext>
            </a:extLst>
          </p:cNvPr>
          <p:cNvSpPr>
            <a:spLocks noGrp="1"/>
          </p:cNvSpPr>
          <p:nvPr>
            <p:ph type="title"/>
          </p:nvPr>
        </p:nvSpPr>
        <p:spPr>
          <a:xfrm>
            <a:off x="609600" y="457200"/>
            <a:ext cx="10972800" cy="457200"/>
          </a:xfrm>
        </p:spPr>
        <p:txBody>
          <a:bodyPr/>
          <a:lstStyle/>
          <a:p>
            <a:r>
              <a:rPr lang="en-US" dirty="0"/>
              <a:t>Step 3: Vulnerability Scanning Tools</a:t>
            </a:r>
          </a:p>
        </p:txBody>
      </p:sp>
      <p:sp>
        <p:nvSpPr>
          <p:cNvPr id="4" name="Slide Number Placeholder 3">
            <a:extLst>
              <a:ext uri="{FF2B5EF4-FFF2-40B4-BE49-F238E27FC236}">
                <a16:creationId xmlns:a16="http://schemas.microsoft.com/office/drawing/2014/main" id="{45553EED-381C-21B6-A295-6AAD1B78F0D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103</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407E205D-8B3F-D120-31F1-F0EE23991B3F}"/>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sz="3200" dirty="0" err="1"/>
              <a:t>Metasploitable</a:t>
            </a:r>
            <a:r>
              <a:rPr lang="en-US" sz="3200" dirty="0"/>
              <a:t> 2</a:t>
            </a:r>
          </a:p>
          <a:p>
            <a:pPr marL="576263" lvl="1" indent="-342900">
              <a:buFont typeface="Arial" panose="020B0604020202020204" pitchFamily="34" charset="0"/>
              <a:buChar char="•"/>
            </a:pPr>
            <a:r>
              <a:rPr lang="en-US" sz="1800" b="1" dirty="0"/>
              <a:t>Intentionally Insecure:</a:t>
            </a:r>
            <a:r>
              <a:rPr lang="en-US" sz="1800" dirty="0"/>
              <a:t> Unlike a standard Linux server, it is configured with dozens of "weaknesses" out of the box. This includes old versions of software, weak passwords, and misconfigured services.</a:t>
            </a:r>
          </a:p>
          <a:p>
            <a:pPr marL="576263" lvl="1" indent="-342900">
              <a:buFont typeface="Arial" panose="020B0604020202020204" pitchFamily="34" charset="0"/>
              <a:buChar char="•"/>
            </a:pPr>
            <a:r>
              <a:rPr lang="en-US" sz="1800" b="1" dirty="0"/>
              <a:t>Target Practice: </a:t>
            </a:r>
            <a:r>
              <a:rPr lang="en-US" sz="1800" dirty="0"/>
              <a:t>It is designed to be used as a target for tools like Nmap (for scanning), Nessus (for vulnerability assessment), and Metasploit (for exploitation).</a:t>
            </a:r>
          </a:p>
          <a:p>
            <a:pPr marL="576263" lvl="1" indent="-342900">
              <a:buFont typeface="Arial" panose="020B0604020202020204" pitchFamily="34" charset="0"/>
              <a:buChar char="•"/>
            </a:pPr>
            <a:r>
              <a:rPr lang="en-US" sz="1800" b="1" dirty="0"/>
              <a:t>Local &amp; Safe: </a:t>
            </a:r>
            <a:r>
              <a:rPr lang="en-US" sz="1800" dirty="0"/>
              <a:t>Because it is a Virtual Machine, students can hack it on their own laptop or a private lab network without breaking any laws or risking real-world systems.</a:t>
            </a:r>
          </a:p>
        </p:txBody>
      </p:sp>
      <p:pic>
        <p:nvPicPr>
          <p:cNvPr id="7" name="Graphic 6">
            <a:extLst>
              <a:ext uri="{FF2B5EF4-FFF2-40B4-BE49-F238E27FC236}">
                <a16:creationId xmlns:a16="http://schemas.microsoft.com/office/drawing/2014/main" id="{E5F446DF-ADEC-0A70-8FF3-985FEF2F3D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08186" y="1905000"/>
            <a:ext cx="3619675" cy="3920619"/>
          </a:xfrm>
          <a:prstGeom prst="rect">
            <a:avLst/>
          </a:prstGeom>
        </p:spPr>
      </p:pic>
    </p:spTree>
    <p:extLst>
      <p:ext uri="{BB962C8B-B14F-4D97-AF65-F5344CB8AC3E}">
        <p14:creationId xmlns:p14="http://schemas.microsoft.com/office/powerpoint/2010/main" val="40955699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E4E54-7DAD-7695-E997-1B0A50B54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7CED2-80DE-75EA-9432-8516FE88AE3A}"/>
              </a:ext>
            </a:extLst>
          </p:cNvPr>
          <p:cNvSpPr>
            <a:spLocks noGrp="1"/>
          </p:cNvSpPr>
          <p:nvPr>
            <p:ph type="title"/>
          </p:nvPr>
        </p:nvSpPr>
        <p:spPr>
          <a:xfrm>
            <a:off x="609600" y="457200"/>
            <a:ext cx="10972800" cy="457200"/>
          </a:xfrm>
        </p:spPr>
        <p:txBody>
          <a:bodyPr/>
          <a:lstStyle/>
          <a:p>
            <a:r>
              <a:rPr lang="en-US" dirty="0"/>
              <a:t>Step 3: Vulnerability Scanning Tools</a:t>
            </a:r>
          </a:p>
        </p:txBody>
      </p:sp>
      <p:sp>
        <p:nvSpPr>
          <p:cNvPr id="4" name="Slide Number Placeholder 3">
            <a:extLst>
              <a:ext uri="{FF2B5EF4-FFF2-40B4-BE49-F238E27FC236}">
                <a16:creationId xmlns:a16="http://schemas.microsoft.com/office/drawing/2014/main" id="{E3F66278-DA20-3063-88E2-FDEBF8E92A1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104</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28E1B19B-E52B-1156-329D-0D0631FE05A0}"/>
              </a:ext>
            </a:extLst>
          </p:cNvPr>
          <p:cNvSpPr>
            <a:spLocks noGrp="1"/>
          </p:cNvSpPr>
          <p:nvPr>
            <p:ph idx="1"/>
          </p:nvPr>
        </p:nvSpPr>
        <p:spPr>
          <a:xfrm>
            <a:off x="452718" y="1380845"/>
            <a:ext cx="7391400" cy="4529138"/>
          </a:xfrm>
        </p:spPr>
        <p:txBody>
          <a:bodyPr/>
          <a:lstStyle/>
          <a:p>
            <a:pPr marL="342900" indent="-342900">
              <a:buFont typeface="Arial" panose="020B0604020202020204" pitchFamily="34" charset="0"/>
              <a:buChar char="•"/>
            </a:pPr>
            <a:r>
              <a:rPr lang="en-US" sz="3200" dirty="0"/>
              <a:t>Metasploit Framework</a:t>
            </a:r>
          </a:p>
          <a:p>
            <a:pPr marL="576263" lvl="1" indent="-342900">
              <a:buFont typeface="Arial" panose="020B0604020202020204" pitchFamily="34" charset="0"/>
              <a:buChar char="•"/>
            </a:pPr>
            <a:r>
              <a:rPr lang="en-US" sz="1800" b="1" dirty="0"/>
              <a:t>Massive Exploit Database: </a:t>
            </a:r>
            <a:r>
              <a:rPr lang="en-US" sz="1800" dirty="0"/>
              <a:t>Provides a constantly updated library of thousands of "keys" to open doors in nearly every operating system and hardware type.</a:t>
            </a:r>
          </a:p>
          <a:p>
            <a:pPr marL="576263" lvl="1" indent="-342900">
              <a:buFont typeface="Arial" panose="020B0604020202020204" pitchFamily="34" charset="0"/>
              <a:buChar char="•"/>
            </a:pPr>
            <a:r>
              <a:rPr lang="en-US" sz="1800" b="1" dirty="0"/>
              <a:t>Payload Gallery: </a:t>
            </a:r>
            <a:r>
              <a:rPr lang="en-US" sz="1800" dirty="0"/>
              <a:t>Offers a diverse set of post-breach actions, ranging from simple command shells to advanced, memory-resident tools like Meterpreter.</a:t>
            </a:r>
          </a:p>
          <a:p>
            <a:pPr marL="576263" lvl="1" indent="-342900">
              <a:buFont typeface="Arial" panose="020B0604020202020204" pitchFamily="34" charset="0"/>
              <a:buChar char="•"/>
            </a:pPr>
            <a:r>
              <a:rPr lang="en-US" sz="1800" b="1" dirty="0"/>
              <a:t>Post-Exploitation Modules: </a:t>
            </a:r>
            <a:r>
              <a:rPr lang="en-US" sz="1800" dirty="0"/>
              <a:t>Enables "pivoting" and privilege escalation to move deeper into a network and gain administrative control after the initial entry.</a:t>
            </a:r>
          </a:p>
          <a:p>
            <a:pPr marL="576263" lvl="1" indent="-342900">
              <a:buFont typeface="Arial" panose="020B0604020202020204" pitchFamily="34" charset="0"/>
              <a:buChar char="•"/>
            </a:pPr>
            <a:r>
              <a:rPr lang="en-US" sz="1800" b="1" dirty="0"/>
              <a:t>Vulnerability Scanner Integration: </a:t>
            </a:r>
            <a:r>
              <a:rPr lang="en-US" sz="1800" dirty="0"/>
              <a:t>Allows you to import data from tools like Nessus or Nmap to automatically target confirmed weaknesses.</a:t>
            </a:r>
          </a:p>
          <a:p>
            <a:pPr marL="576263" lvl="1" indent="-342900">
              <a:buFont typeface="Arial" panose="020B0604020202020204" pitchFamily="34" charset="0"/>
              <a:buChar char="•"/>
            </a:pPr>
            <a:r>
              <a:rPr lang="en-US" sz="1800" b="1" dirty="0" err="1"/>
              <a:t>MSFvenom</a:t>
            </a:r>
            <a:r>
              <a:rPr lang="en-US" sz="1800" b="1" dirty="0"/>
              <a:t> (Payload Generator): </a:t>
            </a:r>
            <a:r>
              <a:rPr lang="en-US" sz="1800" dirty="0"/>
              <a:t>Creates and encodes custom "malicious" files (like .exe or .ps1) specifically designed to test and bypass Antivirus defenses.</a:t>
            </a:r>
          </a:p>
        </p:txBody>
      </p:sp>
      <p:pic>
        <p:nvPicPr>
          <p:cNvPr id="7" name="Graphic 6">
            <a:extLst>
              <a:ext uri="{FF2B5EF4-FFF2-40B4-BE49-F238E27FC236}">
                <a16:creationId xmlns:a16="http://schemas.microsoft.com/office/drawing/2014/main" id="{A77D12C1-A660-227E-64C7-8277AE3AA3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3297" y="1600200"/>
            <a:ext cx="3140600" cy="3920619"/>
          </a:xfrm>
          <a:prstGeom prst="rect">
            <a:avLst/>
          </a:prstGeom>
        </p:spPr>
      </p:pic>
    </p:spTree>
    <p:extLst>
      <p:ext uri="{BB962C8B-B14F-4D97-AF65-F5344CB8AC3E}">
        <p14:creationId xmlns:p14="http://schemas.microsoft.com/office/powerpoint/2010/main" val="4220436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23A5-9611-70D3-672E-0BF18ED92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B5CE8-89E1-AABF-F4FA-F2638F105798}"/>
              </a:ext>
            </a:extLst>
          </p:cNvPr>
          <p:cNvSpPr>
            <a:spLocks noGrp="1"/>
          </p:cNvSpPr>
          <p:nvPr>
            <p:ph type="title"/>
          </p:nvPr>
        </p:nvSpPr>
        <p:spPr>
          <a:xfrm>
            <a:off x="609600" y="457200"/>
            <a:ext cx="10972800" cy="457200"/>
          </a:xfrm>
        </p:spPr>
        <p:txBody>
          <a:bodyPr/>
          <a:lstStyle/>
          <a:p>
            <a:r>
              <a:rPr lang="en-US" dirty="0"/>
              <a:t>Step 3: Vulnerability Scanning Tools</a:t>
            </a:r>
          </a:p>
        </p:txBody>
      </p:sp>
      <p:sp>
        <p:nvSpPr>
          <p:cNvPr id="4" name="Slide Number Placeholder 3">
            <a:extLst>
              <a:ext uri="{FF2B5EF4-FFF2-40B4-BE49-F238E27FC236}">
                <a16:creationId xmlns:a16="http://schemas.microsoft.com/office/drawing/2014/main" id="{D0296BC4-705C-FC29-B1B2-42390E561227}"/>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105</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109501BC-42DF-0C33-2E3C-95B8AE443573}"/>
              </a:ext>
            </a:extLst>
          </p:cNvPr>
          <p:cNvSpPr>
            <a:spLocks noGrp="1"/>
          </p:cNvSpPr>
          <p:nvPr>
            <p:ph idx="1"/>
          </p:nvPr>
        </p:nvSpPr>
        <p:spPr>
          <a:xfrm>
            <a:off x="452718" y="1380845"/>
            <a:ext cx="7391400" cy="4529138"/>
          </a:xfrm>
        </p:spPr>
        <p:txBody>
          <a:bodyPr/>
          <a:lstStyle/>
          <a:p>
            <a:pPr marL="342900" indent="-342900">
              <a:buFont typeface="Arial" panose="020B0604020202020204" pitchFamily="34" charset="0"/>
              <a:buChar char="•"/>
            </a:pPr>
            <a:r>
              <a:rPr lang="en-US" sz="3200" dirty="0"/>
              <a:t>Nmap</a:t>
            </a:r>
          </a:p>
          <a:p>
            <a:pPr marL="576263" lvl="1" indent="-342900">
              <a:buFont typeface="Arial" panose="020B0604020202020204" pitchFamily="34" charset="0"/>
              <a:buChar char="•"/>
            </a:pPr>
            <a:r>
              <a:rPr lang="en-US" sz="1800" b="1" dirty="0"/>
              <a:t>Host Discovery: </a:t>
            </a:r>
            <a:r>
              <a:rPr lang="en-US" sz="1800" dirty="0"/>
              <a:t>Efficiently identifies which devices are "alive" on a network by using various ping and packet techniques to map the active attack surface.</a:t>
            </a:r>
          </a:p>
          <a:p>
            <a:pPr marL="576263" lvl="1" indent="-342900">
              <a:buFont typeface="Arial" panose="020B0604020202020204" pitchFamily="34" charset="0"/>
              <a:buChar char="•"/>
            </a:pPr>
            <a:r>
              <a:rPr lang="en-US" sz="1800" b="1" dirty="0"/>
              <a:t>Port Scanning: </a:t>
            </a:r>
            <a:r>
              <a:rPr lang="en-US" sz="1800" dirty="0"/>
              <a:t>Probes thousands of TCP and UDP ports to determine if they are Open, Closed, or Filtered by a firewall.</a:t>
            </a:r>
          </a:p>
          <a:p>
            <a:pPr marL="576263" lvl="1" indent="-342900">
              <a:buFont typeface="Arial" panose="020B0604020202020204" pitchFamily="34" charset="0"/>
              <a:buChar char="•"/>
            </a:pPr>
            <a:r>
              <a:rPr lang="en-US" sz="1800" b="1" dirty="0"/>
              <a:t>Service and Version Detection: </a:t>
            </a:r>
            <a:r>
              <a:rPr lang="en-US" sz="1800" dirty="0"/>
              <a:t>Interrogates open ports to identify specific software names and version numbers, which is essential for finding matching exploits.</a:t>
            </a:r>
          </a:p>
          <a:p>
            <a:pPr marL="576263" lvl="1" indent="-342900">
              <a:buFont typeface="Arial" panose="020B0604020202020204" pitchFamily="34" charset="0"/>
              <a:buChar char="•"/>
            </a:pPr>
            <a:r>
              <a:rPr lang="en-US" sz="1800" b="1" dirty="0"/>
              <a:t>OS Fingerprinting: </a:t>
            </a:r>
            <a:r>
              <a:rPr lang="en-US" sz="1800" dirty="0"/>
              <a:t>Analyzes network response patterns to accurately guess the target's operating system (e.g., Windows, Linux, or a specific version of Cisco IOS).</a:t>
            </a:r>
          </a:p>
          <a:p>
            <a:pPr marL="576263" lvl="1" indent="-342900">
              <a:buFont typeface="Arial" panose="020B0604020202020204" pitchFamily="34" charset="0"/>
              <a:buChar char="•"/>
            </a:pPr>
            <a:r>
              <a:rPr lang="en-US" sz="1800" b="1" dirty="0"/>
              <a:t>Nmap Scripting Engine (NSE): </a:t>
            </a:r>
            <a:r>
              <a:rPr lang="en-US" sz="1800" dirty="0"/>
              <a:t>Uses a powerful library of over 600 scripts to automate complex tasks like vulnerability detection, malware discovery, and advanced reconnaissance.</a:t>
            </a:r>
          </a:p>
        </p:txBody>
      </p:sp>
      <p:pic>
        <p:nvPicPr>
          <p:cNvPr id="7" name="Graphic 6">
            <a:extLst>
              <a:ext uri="{FF2B5EF4-FFF2-40B4-BE49-F238E27FC236}">
                <a16:creationId xmlns:a16="http://schemas.microsoft.com/office/drawing/2014/main" id="{89A970E9-0CC9-17FC-7CA3-A40DB14DFF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9607" y="2406809"/>
            <a:ext cx="3619675" cy="2530998"/>
          </a:xfrm>
          <a:prstGeom prst="rect">
            <a:avLst/>
          </a:prstGeom>
        </p:spPr>
      </p:pic>
    </p:spTree>
    <p:extLst>
      <p:ext uri="{BB962C8B-B14F-4D97-AF65-F5344CB8AC3E}">
        <p14:creationId xmlns:p14="http://schemas.microsoft.com/office/powerpoint/2010/main" val="5947781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D5AEF-2448-0DA0-5646-8BC06891F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BBB7D-CB4D-0890-0EE5-9843D4EE95DD}"/>
              </a:ext>
            </a:extLst>
          </p:cNvPr>
          <p:cNvSpPr>
            <a:spLocks noGrp="1"/>
          </p:cNvSpPr>
          <p:nvPr>
            <p:ph type="title"/>
          </p:nvPr>
        </p:nvSpPr>
        <p:spPr>
          <a:xfrm>
            <a:off x="609600" y="457200"/>
            <a:ext cx="10972800" cy="457200"/>
          </a:xfrm>
        </p:spPr>
        <p:txBody>
          <a:bodyPr/>
          <a:lstStyle/>
          <a:p>
            <a:r>
              <a:rPr lang="en-US" dirty="0"/>
              <a:t>Step 3: Vulnerability Scanning Tools</a:t>
            </a:r>
          </a:p>
        </p:txBody>
      </p:sp>
      <p:sp>
        <p:nvSpPr>
          <p:cNvPr id="4" name="Slide Number Placeholder 3">
            <a:extLst>
              <a:ext uri="{FF2B5EF4-FFF2-40B4-BE49-F238E27FC236}">
                <a16:creationId xmlns:a16="http://schemas.microsoft.com/office/drawing/2014/main" id="{82F08D92-C66D-B778-52AE-BDA7BD3956B7}"/>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106</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37CE1164-7F35-84C5-6DBE-CD5908B2820C}"/>
              </a:ext>
            </a:extLst>
          </p:cNvPr>
          <p:cNvSpPr>
            <a:spLocks noGrp="1"/>
          </p:cNvSpPr>
          <p:nvPr>
            <p:ph idx="1"/>
          </p:nvPr>
        </p:nvSpPr>
        <p:spPr>
          <a:xfrm>
            <a:off x="452718" y="1380845"/>
            <a:ext cx="6481482" cy="4529138"/>
          </a:xfrm>
        </p:spPr>
        <p:txBody>
          <a:bodyPr/>
          <a:lstStyle/>
          <a:p>
            <a:pPr marL="342900" indent="-342900">
              <a:buFont typeface="Arial" panose="020B0604020202020204" pitchFamily="34" charset="0"/>
              <a:buChar char="•"/>
            </a:pPr>
            <a:r>
              <a:rPr lang="en-US" sz="3200" dirty="0"/>
              <a:t>Wireshark</a:t>
            </a:r>
          </a:p>
          <a:p>
            <a:pPr marL="576263" lvl="1" indent="-342900">
              <a:buFont typeface="Arial" panose="020B0604020202020204" pitchFamily="34" charset="0"/>
              <a:buChar char="•"/>
            </a:pPr>
            <a:r>
              <a:rPr lang="en-US" sz="1800" b="1" dirty="0"/>
              <a:t>Troubleshooting: </a:t>
            </a:r>
            <a:r>
              <a:rPr lang="en-US" sz="1800" dirty="0"/>
              <a:t>Identifies why a network is slow or an application is failing.</a:t>
            </a:r>
          </a:p>
          <a:p>
            <a:pPr marL="576263" lvl="1" indent="-342900">
              <a:buFont typeface="Arial" panose="020B0604020202020204" pitchFamily="34" charset="0"/>
              <a:buChar char="•"/>
            </a:pPr>
            <a:r>
              <a:rPr lang="en-US" sz="1800" b="1" dirty="0"/>
              <a:t>Security &amp; Forensics: </a:t>
            </a:r>
            <a:r>
              <a:rPr lang="en-US" sz="1800" dirty="0"/>
              <a:t>Detects malware "beacons" and unauthorized data theft.</a:t>
            </a:r>
          </a:p>
          <a:p>
            <a:pPr marL="576263" lvl="1" indent="-342900">
              <a:buFont typeface="Arial" panose="020B0604020202020204" pitchFamily="34" charset="0"/>
              <a:buChar char="•"/>
            </a:pPr>
            <a:r>
              <a:rPr lang="en-US" sz="1800" b="1" dirty="0"/>
              <a:t>Protocol Debugging: </a:t>
            </a:r>
            <a:r>
              <a:rPr lang="en-US" sz="1800" dirty="0"/>
              <a:t>Validates that new software sends data packets correctly.</a:t>
            </a:r>
          </a:p>
          <a:p>
            <a:pPr marL="576263" lvl="1" indent="-342900">
              <a:buFont typeface="Arial" panose="020B0604020202020204" pitchFamily="34" charset="0"/>
              <a:buChar char="•"/>
            </a:pPr>
            <a:r>
              <a:rPr lang="en-US" sz="1800" b="1" dirty="0"/>
              <a:t>Education: </a:t>
            </a:r>
            <a:r>
              <a:rPr lang="en-US" sz="1800" dirty="0"/>
              <a:t>Visualizes the TCP Three-Way Handshake and the OSI model.</a:t>
            </a:r>
          </a:p>
          <a:p>
            <a:pPr marL="576263" lvl="1" indent="-342900">
              <a:buFont typeface="Arial" panose="020B0604020202020204" pitchFamily="34" charset="0"/>
              <a:buChar char="•"/>
            </a:pPr>
            <a:r>
              <a:rPr lang="en-US" sz="1800" b="1" dirty="0"/>
              <a:t>Optimization: </a:t>
            </a:r>
            <a:r>
              <a:rPr lang="en-US" sz="1800" dirty="0"/>
              <a:t>Pinpoints bandwidth "hogs" and unnecessary network chatter.</a:t>
            </a:r>
          </a:p>
        </p:txBody>
      </p:sp>
      <p:pic>
        <p:nvPicPr>
          <p:cNvPr id="5" name="Picture 4">
            <a:extLst>
              <a:ext uri="{FF2B5EF4-FFF2-40B4-BE49-F238E27FC236}">
                <a16:creationId xmlns:a16="http://schemas.microsoft.com/office/drawing/2014/main" id="{B2D1559B-1B57-EDFD-9F27-7E3B75FB1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062" y="1943240"/>
            <a:ext cx="4570048" cy="3395383"/>
          </a:xfrm>
          <a:prstGeom prst="rect">
            <a:avLst/>
          </a:prstGeom>
        </p:spPr>
      </p:pic>
    </p:spTree>
    <p:extLst>
      <p:ext uri="{BB962C8B-B14F-4D97-AF65-F5344CB8AC3E}">
        <p14:creationId xmlns:p14="http://schemas.microsoft.com/office/powerpoint/2010/main" val="5529018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09F8A-6672-E634-5825-DA6863519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BB569-3B61-462C-71B4-5E425AF48988}"/>
              </a:ext>
            </a:extLst>
          </p:cNvPr>
          <p:cNvSpPr>
            <a:spLocks noGrp="1"/>
          </p:cNvSpPr>
          <p:nvPr>
            <p:ph type="title"/>
          </p:nvPr>
        </p:nvSpPr>
        <p:spPr>
          <a:xfrm>
            <a:off x="609600" y="457200"/>
            <a:ext cx="10972800" cy="457200"/>
          </a:xfrm>
        </p:spPr>
        <p:txBody>
          <a:bodyPr/>
          <a:lstStyle/>
          <a:p>
            <a:r>
              <a:rPr lang="en-US" dirty="0"/>
              <a:t>Step 3: Vulnerability Scanning Tools</a:t>
            </a:r>
          </a:p>
        </p:txBody>
      </p:sp>
      <p:sp>
        <p:nvSpPr>
          <p:cNvPr id="4" name="Slide Number Placeholder 3">
            <a:extLst>
              <a:ext uri="{FF2B5EF4-FFF2-40B4-BE49-F238E27FC236}">
                <a16:creationId xmlns:a16="http://schemas.microsoft.com/office/drawing/2014/main" id="{50AD41BC-B2B9-9BF7-85F3-E833E529C900}"/>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107</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9AB803F5-67FE-1503-936F-0C260CD3CB12}"/>
              </a:ext>
            </a:extLst>
          </p:cNvPr>
          <p:cNvSpPr>
            <a:spLocks noGrp="1"/>
          </p:cNvSpPr>
          <p:nvPr>
            <p:ph idx="1"/>
          </p:nvPr>
        </p:nvSpPr>
        <p:spPr>
          <a:xfrm>
            <a:off x="452718" y="1380845"/>
            <a:ext cx="6100482" cy="4529138"/>
          </a:xfrm>
        </p:spPr>
        <p:txBody>
          <a:bodyPr/>
          <a:lstStyle/>
          <a:p>
            <a:pPr marL="342900" indent="-342900">
              <a:buFont typeface="Arial" panose="020B0604020202020204" pitchFamily="34" charset="0"/>
              <a:buChar char="•"/>
            </a:pPr>
            <a:r>
              <a:rPr lang="en-US" sz="2800" dirty="0" err="1"/>
              <a:t>BurpSuite</a:t>
            </a:r>
            <a:r>
              <a:rPr lang="en-US" sz="2800" dirty="0"/>
              <a:t> – Web application security</a:t>
            </a:r>
          </a:p>
          <a:p>
            <a:pPr marL="342900" indent="-342900">
              <a:buFont typeface="Arial" panose="020B0604020202020204" pitchFamily="34" charset="0"/>
              <a:buChar char="•"/>
            </a:pPr>
            <a:r>
              <a:rPr lang="en-US" sz="2800" dirty="0" err="1"/>
              <a:t>Aircrack</a:t>
            </a:r>
            <a:r>
              <a:rPr lang="en-US" sz="2800" dirty="0"/>
              <a:t>-ng – Monitor and analyze wireless networks</a:t>
            </a:r>
          </a:p>
          <a:p>
            <a:pPr marL="342900" indent="-342900">
              <a:buFont typeface="Arial" panose="020B0604020202020204" pitchFamily="34" charset="0"/>
              <a:buChar char="•"/>
            </a:pPr>
            <a:r>
              <a:rPr lang="en-US" sz="2800" dirty="0"/>
              <a:t>Nessus – Vulnerability scanning using CVE architecture</a:t>
            </a:r>
          </a:p>
          <a:p>
            <a:pPr marL="342900" indent="-342900">
              <a:buFont typeface="Arial" panose="020B0604020202020204" pitchFamily="34" charset="0"/>
              <a:buChar char="•"/>
            </a:pPr>
            <a:r>
              <a:rPr lang="en-US" sz="2800" dirty="0"/>
              <a:t>John the Ripper – Password cracking</a:t>
            </a:r>
          </a:p>
          <a:p>
            <a:pPr marL="342900" indent="-342900">
              <a:buFont typeface="Arial" panose="020B0604020202020204" pitchFamily="34" charset="0"/>
              <a:buChar char="•"/>
            </a:pPr>
            <a:r>
              <a:rPr lang="en-US" sz="2800" dirty="0"/>
              <a:t>THC Hydra – Password cracking</a:t>
            </a:r>
          </a:p>
        </p:txBody>
      </p:sp>
      <p:pic>
        <p:nvPicPr>
          <p:cNvPr id="5" name="Picture 4">
            <a:extLst>
              <a:ext uri="{FF2B5EF4-FFF2-40B4-BE49-F238E27FC236}">
                <a16:creationId xmlns:a16="http://schemas.microsoft.com/office/drawing/2014/main" id="{C9ADA400-163B-DE30-332E-3025DCD640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2352" y="1447800"/>
            <a:ext cx="4570048" cy="933665"/>
          </a:xfrm>
          <a:prstGeom prst="rect">
            <a:avLst/>
          </a:prstGeom>
        </p:spPr>
      </p:pic>
      <p:pic>
        <p:nvPicPr>
          <p:cNvPr id="7" name="Picture 6">
            <a:extLst>
              <a:ext uri="{FF2B5EF4-FFF2-40B4-BE49-F238E27FC236}">
                <a16:creationId xmlns:a16="http://schemas.microsoft.com/office/drawing/2014/main" id="{FCCAA200-E924-4108-4D2A-C007EA1DF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1" y="2381465"/>
            <a:ext cx="2845530" cy="1504735"/>
          </a:xfrm>
          <a:prstGeom prst="rect">
            <a:avLst/>
          </a:prstGeom>
        </p:spPr>
      </p:pic>
      <p:pic>
        <p:nvPicPr>
          <p:cNvPr id="9" name="Picture 8">
            <a:extLst>
              <a:ext uri="{FF2B5EF4-FFF2-40B4-BE49-F238E27FC236}">
                <a16:creationId xmlns:a16="http://schemas.microsoft.com/office/drawing/2014/main" id="{7B0E7D30-26C3-7176-85FA-ECDBE8686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4270" y="3645414"/>
            <a:ext cx="3162463" cy="1092256"/>
          </a:xfrm>
          <a:prstGeom prst="rect">
            <a:avLst/>
          </a:prstGeom>
        </p:spPr>
      </p:pic>
      <p:pic>
        <p:nvPicPr>
          <p:cNvPr id="11" name="Picture 10">
            <a:extLst>
              <a:ext uri="{FF2B5EF4-FFF2-40B4-BE49-F238E27FC236}">
                <a16:creationId xmlns:a16="http://schemas.microsoft.com/office/drawing/2014/main" id="{5B32F705-CA25-59E9-9F0C-CAB95905B7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7341" y="4579817"/>
            <a:ext cx="1750501" cy="1787647"/>
          </a:xfrm>
          <a:prstGeom prst="rect">
            <a:avLst/>
          </a:prstGeom>
        </p:spPr>
      </p:pic>
      <p:pic>
        <p:nvPicPr>
          <p:cNvPr id="13" name="Picture 12">
            <a:extLst>
              <a:ext uri="{FF2B5EF4-FFF2-40B4-BE49-F238E27FC236}">
                <a16:creationId xmlns:a16="http://schemas.microsoft.com/office/drawing/2014/main" id="{7EDEBFCE-4E58-91BF-FD27-54332D8EB3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376" y="4733188"/>
            <a:ext cx="1634634" cy="1787647"/>
          </a:xfrm>
          <a:prstGeom prst="rect">
            <a:avLst/>
          </a:prstGeom>
        </p:spPr>
      </p:pic>
    </p:spTree>
    <p:extLst>
      <p:ext uri="{BB962C8B-B14F-4D97-AF65-F5344CB8AC3E}">
        <p14:creationId xmlns:p14="http://schemas.microsoft.com/office/powerpoint/2010/main" val="34502906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8A95-4400-FD1D-3E07-7B3EA72AAE2B}"/>
              </a:ext>
            </a:extLst>
          </p:cNvPr>
          <p:cNvSpPr>
            <a:spLocks noGrp="1"/>
          </p:cNvSpPr>
          <p:nvPr>
            <p:ph type="title"/>
          </p:nvPr>
        </p:nvSpPr>
        <p:spPr/>
        <p:txBody>
          <a:bodyPr/>
          <a:lstStyle/>
          <a:p>
            <a:r>
              <a:rPr lang="en-US" dirty="0"/>
              <a:t>Lab 3 &amp; 4 – DICOM Vulnerabilities</a:t>
            </a:r>
          </a:p>
        </p:txBody>
      </p:sp>
      <p:sp>
        <p:nvSpPr>
          <p:cNvPr id="4" name="Slide Number Placeholder 3">
            <a:extLst>
              <a:ext uri="{FF2B5EF4-FFF2-40B4-BE49-F238E27FC236}">
                <a16:creationId xmlns:a16="http://schemas.microsoft.com/office/drawing/2014/main" id="{F92A3B7C-4123-3D71-A677-AA195EFEBAB4}"/>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108</a:t>
            </a:fld>
            <a:endParaRPr lang="en-US" dirty="0">
              <a:solidFill>
                <a:srgbClr val="4D4E53">
                  <a:tint val="75000"/>
                </a:srgbClr>
              </a:solidFill>
            </a:endParaRPr>
          </a:p>
        </p:txBody>
      </p:sp>
      <p:pic>
        <p:nvPicPr>
          <p:cNvPr id="10" name="Content Placeholder 9">
            <a:extLst>
              <a:ext uri="{FF2B5EF4-FFF2-40B4-BE49-F238E27FC236}">
                <a16:creationId xmlns:a16="http://schemas.microsoft.com/office/drawing/2014/main" id="{F161A239-E74B-A21D-59C7-8A551D09E1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537392" y="1600200"/>
            <a:ext cx="7117216" cy="4529138"/>
          </a:xfrm>
        </p:spPr>
      </p:pic>
    </p:spTree>
    <p:extLst>
      <p:ext uri="{BB962C8B-B14F-4D97-AF65-F5344CB8AC3E}">
        <p14:creationId xmlns:p14="http://schemas.microsoft.com/office/powerpoint/2010/main" val="6431081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CEF6-F0D5-B5F3-426C-A172E937F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187BD-06EC-14A8-4614-A8CD3C2CC608}"/>
              </a:ext>
            </a:extLst>
          </p:cNvPr>
          <p:cNvSpPr>
            <a:spLocks noGrp="1"/>
          </p:cNvSpPr>
          <p:nvPr>
            <p:ph type="title"/>
          </p:nvPr>
        </p:nvSpPr>
        <p:spPr>
          <a:xfrm>
            <a:off x="609600" y="457200"/>
            <a:ext cx="10972800" cy="457200"/>
          </a:xfrm>
        </p:spPr>
        <p:txBody>
          <a:bodyPr/>
          <a:lstStyle/>
          <a:p>
            <a:r>
              <a:rPr lang="en-US" dirty="0"/>
              <a:t>Step 4: Manual Testing</a:t>
            </a:r>
          </a:p>
        </p:txBody>
      </p:sp>
      <p:sp>
        <p:nvSpPr>
          <p:cNvPr id="4" name="Slide Number Placeholder 3">
            <a:extLst>
              <a:ext uri="{FF2B5EF4-FFF2-40B4-BE49-F238E27FC236}">
                <a16:creationId xmlns:a16="http://schemas.microsoft.com/office/drawing/2014/main" id="{2FA97569-DE57-A59E-790B-306CCFBB419A}"/>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109</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1AA57A53-0F6A-82C7-9CF6-11C4001D929C}"/>
              </a:ext>
            </a:extLst>
          </p:cNvPr>
          <p:cNvSpPr>
            <a:spLocks noGrp="1"/>
          </p:cNvSpPr>
          <p:nvPr>
            <p:ph idx="1"/>
          </p:nvPr>
        </p:nvSpPr>
        <p:spPr>
          <a:xfrm>
            <a:off x="452718" y="1380844"/>
            <a:ext cx="6633882" cy="5019956"/>
          </a:xfrm>
        </p:spPr>
        <p:txBody>
          <a:bodyPr/>
          <a:lstStyle/>
          <a:p>
            <a:pPr marL="285750" indent="-285750">
              <a:buFont typeface="Arial" panose="020B0604020202020204" pitchFamily="34" charset="0"/>
              <a:buChar char="•"/>
            </a:pPr>
            <a:r>
              <a:rPr lang="en-US" sz="1800" dirty="0"/>
              <a:t>Plan on periodic security testing because:</a:t>
            </a:r>
          </a:p>
          <a:p>
            <a:pPr marL="519113" lvl="1" indent="-285750">
              <a:buFont typeface="Arial" panose="020B0604020202020204" pitchFamily="34" charset="0"/>
              <a:buChar char="•"/>
            </a:pPr>
            <a:r>
              <a:rPr lang="en-US" sz="1400" dirty="0"/>
              <a:t>Devices change (e.g., patches, although well intended, may introduce new vulnerabilities)</a:t>
            </a:r>
          </a:p>
          <a:p>
            <a:pPr marL="519113" lvl="1" indent="-285750">
              <a:buFont typeface="Arial" panose="020B0604020202020204" pitchFamily="34" charset="0"/>
              <a:buChar char="•"/>
            </a:pPr>
            <a:r>
              <a:rPr lang="en-US" sz="1400" dirty="0"/>
              <a:t>Network integration, technical environment, and use cases change</a:t>
            </a:r>
          </a:p>
          <a:p>
            <a:pPr marL="519113" lvl="1" indent="-285750">
              <a:buFont typeface="Arial" panose="020B0604020202020204" pitchFamily="34" charset="0"/>
              <a:buChar char="•"/>
            </a:pPr>
            <a:r>
              <a:rPr lang="en-US" sz="1400" dirty="0"/>
              <a:t>New threats and vulnerabilities are discovered regularly</a:t>
            </a:r>
          </a:p>
          <a:p>
            <a:pPr marL="285750" indent="-285750">
              <a:buFont typeface="Arial" panose="020B0604020202020204" pitchFamily="34" charset="0"/>
              <a:buChar char="•"/>
            </a:pPr>
            <a:r>
              <a:rPr lang="en-US" sz="1800" dirty="0"/>
              <a:t>General guidance:</a:t>
            </a:r>
          </a:p>
          <a:p>
            <a:pPr marL="519113" lvl="1" indent="-285750">
              <a:buFont typeface="Arial" panose="020B0604020202020204" pitchFamily="34" charset="0"/>
              <a:buChar char="•"/>
            </a:pPr>
            <a:r>
              <a:rPr lang="en-US" sz="1400" dirty="0"/>
              <a:t>Devices should be tested when not in use (sorry for sating the obvious)</a:t>
            </a:r>
          </a:p>
          <a:p>
            <a:pPr marL="519113" lvl="1" indent="-285750">
              <a:buFont typeface="Arial" panose="020B0604020202020204" pitchFamily="34" charset="0"/>
              <a:buChar char="•"/>
            </a:pPr>
            <a:r>
              <a:rPr lang="en-US" sz="1400" dirty="0"/>
              <a:t>Be weary of network-based tests of medical devices</a:t>
            </a:r>
          </a:p>
          <a:p>
            <a:pPr marL="519113" lvl="1" indent="-285750">
              <a:buFont typeface="Arial" panose="020B0604020202020204" pitchFamily="34" charset="0"/>
              <a:buChar char="•"/>
            </a:pPr>
            <a:r>
              <a:rPr lang="en-US" sz="1400" dirty="0"/>
              <a:t>Test identifies new security risks but also device response to test</a:t>
            </a:r>
          </a:p>
          <a:p>
            <a:pPr marL="519113" lvl="1" indent="-285750">
              <a:buFont typeface="Arial" panose="020B0604020202020204" pitchFamily="34" charset="0"/>
              <a:buChar char="•"/>
            </a:pPr>
            <a:r>
              <a:rPr lang="en-US" sz="1400" dirty="0"/>
              <a:t>Ideally, test in an isolated test network environment, not in production</a:t>
            </a:r>
          </a:p>
          <a:p>
            <a:pPr marL="285750" indent="-285750">
              <a:buFont typeface="Arial" panose="020B0604020202020204" pitchFamily="34" charset="0"/>
              <a:buChar char="•"/>
            </a:pPr>
            <a:r>
              <a:rPr lang="en-US" sz="1600" dirty="0"/>
              <a:t>Types and methods of testing:</a:t>
            </a:r>
          </a:p>
          <a:p>
            <a:pPr marL="519113" lvl="1" indent="-285750">
              <a:buFont typeface="Arial" panose="020B0604020202020204" pitchFamily="34" charset="0"/>
              <a:buChar char="•"/>
            </a:pPr>
            <a:r>
              <a:rPr lang="en-US" sz="1400" dirty="0"/>
              <a:t>Vulnerability scanning (but, as already discussed, many esp. older devices may not support)</a:t>
            </a:r>
          </a:p>
          <a:p>
            <a:pPr marL="519113" lvl="1" indent="-285750">
              <a:buFont typeface="Arial" panose="020B0604020202020204" pitchFamily="34" charset="0"/>
              <a:buChar char="•"/>
            </a:pPr>
            <a:r>
              <a:rPr lang="en-US" sz="1400" dirty="0"/>
              <a:t>Interface testing (protocol emulation, fuzz testing, …)</a:t>
            </a:r>
          </a:p>
          <a:p>
            <a:pPr marL="519113" lvl="1" indent="-285750">
              <a:buFont typeface="Arial" panose="020B0604020202020204" pitchFamily="34" charset="0"/>
              <a:buChar char="•"/>
            </a:pPr>
            <a:r>
              <a:rPr lang="en-US" sz="1400" dirty="0"/>
              <a:t>Pen testing by an experienced tester</a:t>
            </a:r>
          </a:p>
          <a:p>
            <a:pPr marL="285750" indent="-285750">
              <a:buFont typeface="Arial" panose="020B0604020202020204" pitchFamily="34" charset="0"/>
              <a:buChar char="•"/>
            </a:pPr>
            <a:r>
              <a:rPr lang="en-US" sz="1600" dirty="0"/>
              <a:t>Closure:</a:t>
            </a:r>
          </a:p>
          <a:p>
            <a:pPr marL="519113" lvl="1" indent="-285750">
              <a:buFont typeface="Arial" panose="020B0604020202020204" pitchFamily="34" charset="0"/>
              <a:buChar char="•"/>
            </a:pPr>
            <a:r>
              <a:rPr lang="en-US" sz="1400" dirty="0"/>
              <a:t>Document</a:t>
            </a:r>
          </a:p>
          <a:p>
            <a:pPr marL="519113" lvl="1" indent="-285750">
              <a:buFont typeface="Arial" panose="020B0604020202020204" pitchFamily="34" charset="0"/>
              <a:buChar char="•"/>
            </a:pPr>
            <a:r>
              <a:rPr lang="en-US" sz="1400" dirty="0"/>
              <a:t>Prioritize and take action based on identified risk</a:t>
            </a:r>
          </a:p>
          <a:p>
            <a:pPr marL="519113" lvl="1" indent="-285750">
              <a:buFont typeface="Arial" panose="020B0604020202020204" pitchFamily="34" charset="0"/>
              <a:buChar char="•"/>
            </a:pPr>
            <a:r>
              <a:rPr lang="en-US" sz="1400" dirty="0"/>
              <a:t>Share findings and concerns with manufacturer</a:t>
            </a:r>
          </a:p>
        </p:txBody>
      </p:sp>
      <p:pic>
        <p:nvPicPr>
          <p:cNvPr id="7" name="Picture 6">
            <a:extLst>
              <a:ext uri="{FF2B5EF4-FFF2-40B4-BE49-F238E27FC236}">
                <a16:creationId xmlns:a16="http://schemas.microsoft.com/office/drawing/2014/main" id="{CE7DDEE1-2318-3A35-5615-4F61BD0714C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527639" y="1985822"/>
            <a:ext cx="3941228" cy="3810000"/>
          </a:xfrm>
          <a:prstGeom prst="rect">
            <a:avLst/>
          </a:prstGeom>
        </p:spPr>
      </p:pic>
    </p:spTree>
    <p:extLst>
      <p:ext uri="{BB962C8B-B14F-4D97-AF65-F5344CB8AC3E}">
        <p14:creationId xmlns:p14="http://schemas.microsoft.com/office/powerpoint/2010/main" val="2826130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The CIA Triad: Confidentiality</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5715000" cy="4770438"/>
          </a:xfrm>
        </p:spPr>
        <p:txBody>
          <a:bodyPr/>
          <a:lstStyle/>
          <a:p>
            <a:pPr marL="342900" indent="-342900">
              <a:buFont typeface="Arial" panose="020B0604020202020204" pitchFamily="34" charset="0"/>
              <a:buChar char="•"/>
            </a:pPr>
            <a:r>
              <a:rPr lang="en-US" sz="3200" dirty="0"/>
              <a:t>Confidentiality – “keep it secret, keep it safe” – Gandalf</a:t>
            </a:r>
          </a:p>
          <a:p>
            <a:pPr marL="342900" indent="-342900">
              <a:buFont typeface="Arial" panose="020B0604020202020204" pitchFamily="34" charset="0"/>
              <a:buChar char="•"/>
            </a:pPr>
            <a:endParaRPr lang="en-US" sz="3200" dirty="0"/>
          </a:p>
          <a:p>
            <a:pPr marL="0" indent="0"/>
            <a:r>
              <a:rPr lang="en-US" sz="3200" dirty="0"/>
              <a:t>Protecting Confidentiality:</a:t>
            </a:r>
          </a:p>
          <a:p>
            <a:pPr marL="342900" indent="-342900">
              <a:buFont typeface="Arial" panose="020B0604020202020204" pitchFamily="34" charset="0"/>
              <a:buChar char="•"/>
            </a:pPr>
            <a:r>
              <a:rPr lang="en-US" sz="3200" dirty="0"/>
              <a:t>Authentication</a:t>
            </a:r>
          </a:p>
          <a:p>
            <a:pPr marL="342900" indent="-342900">
              <a:buFont typeface="Arial" panose="020B0604020202020204" pitchFamily="34" charset="0"/>
              <a:buChar char="•"/>
            </a:pPr>
            <a:r>
              <a:rPr lang="en-US" sz="3200" dirty="0"/>
              <a:t>Encryption</a:t>
            </a:r>
          </a:p>
          <a:p>
            <a:pPr marL="342900" indent="-342900">
              <a:buFont typeface="Arial" panose="020B0604020202020204" pitchFamily="34" charset="0"/>
              <a:buChar char="•"/>
            </a:pPr>
            <a:r>
              <a:rPr lang="en-US" sz="3200" dirty="0"/>
              <a:t>Data loss prevention</a:t>
            </a: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DC23CDDB-3A4F-BA0D-8959-4FA79478A57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451804" y="1696077"/>
            <a:ext cx="5238750" cy="4572336"/>
          </a:xfrm>
          <a:prstGeom prst="rect">
            <a:avLst/>
          </a:prstGeom>
        </p:spPr>
      </p:pic>
    </p:spTree>
    <p:extLst>
      <p:ext uri="{BB962C8B-B14F-4D97-AF65-F5344CB8AC3E}">
        <p14:creationId xmlns:p14="http://schemas.microsoft.com/office/powerpoint/2010/main" val="17911189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11EB-397F-3928-85B8-A38AC405B89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B415327-A1C0-28C0-7AF0-ED59B24F76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0" y="2576728"/>
            <a:ext cx="5002027" cy="1878398"/>
          </a:xfrm>
          <a:prstGeom prst="rect">
            <a:avLst/>
          </a:prstGeom>
        </p:spPr>
      </p:pic>
      <p:sp>
        <p:nvSpPr>
          <p:cNvPr id="2" name="Title 1">
            <a:extLst>
              <a:ext uri="{FF2B5EF4-FFF2-40B4-BE49-F238E27FC236}">
                <a16:creationId xmlns:a16="http://schemas.microsoft.com/office/drawing/2014/main" id="{2EBD19B6-9B97-BEB0-4436-AD1F2BD1D025}"/>
              </a:ext>
            </a:extLst>
          </p:cNvPr>
          <p:cNvSpPr>
            <a:spLocks noGrp="1"/>
          </p:cNvSpPr>
          <p:nvPr>
            <p:ph type="title"/>
          </p:nvPr>
        </p:nvSpPr>
        <p:spPr>
          <a:xfrm>
            <a:off x="609600" y="457200"/>
            <a:ext cx="10972800" cy="457200"/>
          </a:xfrm>
        </p:spPr>
        <p:txBody>
          <a:bodyPr/>
          <a:lstStyle/>
          <a:p>
            <a:r>
              <a:rPr lang="en-US" dirty="0"/>
              <a:t>Step 4: Manual Testing</a:t>
            </a:r>
          </a:p>
        </p:txBody>
      </p:sp>
      <p:sp>
        <p:nvSpPr>
          <p:cNvPr id="4" name="Slide Number Placeholder 3">
            <a:extLst>
              <a:ext uri="{FF2B5EF4-FFF2-40B4-BE49-F238E27FC236}">
                <a16:creationId xmlns:a16="http://schemas.microsoft.com/office/drawing/2014/main" id="{43DE0262-1372-70CD-5CBB-8BC543C91CB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110</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32EA47B4-6009-ADBF-A801-FCFAFA7CD1CD}"/>
              </a:ext>
            </a:extLst>
          </p:cNvPr>
          <p:cNvSpPr>
            <a:spLocks noGrp="1"/>
          </p:cNvSpPr>
          <p:nvPr>
            <p:ph idx="1"/>
          </p:nvPr>
        </p:nvSpPr>
        <p:spPr>
          <a:xfrm>
            <a:off x="452718" y="1380844"/>
            <a:ext cx="6633882" cy="5019956"/>
          </a:xfrm>
        </p:spPr>
        <p:txBody>
          <a:bodyPr/>
          <a:lstStyle/>
          <a:p>
            <a:pPr marL="285750" indent="-285750">
              <a:buFont typeface="Arial" panose="020B0604020202020204" pitchFamily="34" charset="0"/>
              <a:buChar char="•"/>
            </a:pPr>
            <a:r>
              <a:rPr lang="en-US" sz="2800" dirty="0"/>
              <a:t>Red team vs. Blue team</a:t>
            </a:r>
          </a:p>
          <a:p>
            <a:pPr marL="519113" lvl="1" indent="-285750">
              <a:buFont typeface="Arial" panose="020B0604020202020204" pitchFamily="34" charset="0"/>
              <a:buChar char="•"/>
            </a:pPr>
            <a:r>
              <a:rPr lang="en-US" sz="2400" b="1" dirty="0"/>
              <a:t>Red Team: </a:t>
            </a:r>
            <a:r>
              <a:rPr lang="en-US" sz="2400" dirty="0"/>
              <a:t>Acts as the adversary to identify and exploit vulnerabilities by simulating real-world cyberattacks against an organization's defenses.</a:t>
            </a:r>
          </a:p>
          <a:p>
            <a:pPr marL="519113" lvl="1" indent="-285750">
              <a:buFont typeface="Arial" panose="020B0604020202020204" pitchFamily="34" charset="0"/>
              <a:buChar char="•"/>
            </a:pPr>
            <a:r>
              <a:rPr lang="en-US" sz="2400" b="1" dirty="0"/>
              <a:t>Blue Team: </a:t>
            </a:r>
            <a:r>
              <a:rPr lang="en-US" sz="2400" dirty="0"/>
              <a:t>Acts as the internal defender to monitor, detect, and respond to security threats while maintaining and hardening the network's protective controls</a:t>
            </a:r>
            <a:r>
              <a:rPr lang="en-US" dirty="0"/>
              <a:t>.</a:t>
            </a:r>
          </a:p>
        </p:txBody>
      </p:sp>
    </p:spTree>
    <p:extLst>
      <p:ext uri="{BB962C8B-B14F-4D97-AF65-F5344CB8AC3E}">
        <p14:creationId xmlns:p14="http://schemas.microsoft.com/office/powerpoint/2010/main" val="36214227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EE1F-8FC1-50C3-F9A4-480738DF09A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599E707-913B-1C2F-1030-51618E7956B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924800" y="1524000"/>
            <a:ext cx="3555004" cy="3512302"/>
          </a:xfrm>
          <a:prstGeom prst="rect">
            <a:avLst/>
          </a:prstGeom>
        </p:spPr>
      </p:pic>
      <p:sp>
        <p:nvSpPr>
          <p:cNvPr id="2" name="Title 1">
            <a:extLst>
              <a:ext uri="{FF2B5EF4-FFF2-40B4-BE49-F238E27FC236}">
                <a16:creationId xmlns:a16="http://schemas.microsoft.com/office/drawing/2014/main" id="{F6ECE783-9718-C3A3-F358-E2537285AC84}"/>
              </a:ext>
            </a:extLst>
          </p:cNvPr>
          <p:cNvSpPr>
            <a:spLocks noGrp="1"/>
          </p:cNvSpPr>
          <p:nvPr>
            <p:ph type="title"/>
          </p:nvPr>
        </p:nvSpPr>
        <p:spPr>
          <a:xfrm>
            <a:off x="609600" y="457200"/>
            <a:ext cx="10972800" cy="457200"/>
          </a:xfrm>
        </p:spPr>
        <p:txBody>
          <a:bodyPr/>
          <a:lstStyle/>
          <a:p>
            <a:r>
              <a:rPr lang="en-US" dirty="0"/>
              <a:t>Step 5: Analysis</a:t>
            </a:r>
          </a:p>
        </p:txBody>
      </p:sp>
      <p:sp>
        <p:nvSpPr>
          <p:cNvPr id="4" name="Slide Number Placeholder 3">
            <a:extLst>
              <a:ext uri="{FF2B5EF4-FFF2-40B4-BE49-F238E27FC236}">
                <a16:creationId xmlns:a16="http://schemas.microsoft.com/office/drawing/2014/main" id="{82830669-2482-B5AB-5B4F-2D4FC46C2230}"/>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111</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7BA3B99B-D34B-D081-7E24-1E9898DA7DAE}"/>
              </a:ext>
            </a:extLst>
          </p:cNvPr>
          <p:cNvSpPr>
            <a:spLocks noGrp="1"/>
          </p:cNvSpPr>
          <p:nvPr>
            <p:ph idx="1"/>
          </p:nvPr>
        </p:nvSpPr>
        <p:spPr>
          <a:xfrm>
            <a:off x="452718" y="1380844"/>
            <a:ext cx="6633882" cy="5019956"/>
          </a:xfrm>
        </p:spPr>
        <p:txBody>
          <a:bodyPr/>
          <a:lstStyle/>
          <a:p>
            <a:pPr marL="285750" indent="-285750">
              <a:buFont typeface="Arial" panose="020B0604020202020204" pitchFamily="34" charset="0"/>
              <a:buChar char="•"/>
            </a:pPr>
            <a:r>
              <a:rPr lang="en-US" sz="2800" dirty="0"/>
              <a:t>Analysis (Filtering the Noise)</a:t>
            </a:r>
          </a:p>
          <a:p>
            <a:pPr marL="519113" lvl="1" indent="-285750">
              <a:buFont typeface="Arial" panose="020B0604020202020204" pitchFamily="34" charset="0"/>
              <a:buChar char="•"/>
            </a:pPr>
            <a:r>
              <a:rPr lang="en-US" sz="2400" b="1" dirty="0"/>
              <a:t>Risk Prioritization: </a:t>
            </a:r>
            <a:r>
              <a:rPr lang="en-US" sz="2400" dirty="0"/>
              <a:t>Uses CVSS scores to rank vulnerabilities so the most dangerous threats are fixed first.</a:t>
            </a:r>
          </a:p>
          <a:p>
            <a:pPr marL="519113" lvl="1" indent="-285750">
              <a:buFont typeface="Arial" panose="020B0604020202020204" pitchFamily="34" charset="0"/>
              <a:buChar char="•"/>
            </a:pPr>
            <a:r>
              <a:rPr lang="en-US" sz="2400" b="1" dirty="0"/>
              <a:t>Contextual Validation: </a:t>
            </a:r>
            <a:r>
              <a:rPr lang="en-US" sz="2400" dirty="0"/>
              <a:t>Distinguishes between a "Critical" bug on a public server versus a low-risk internal device.</a:t>
            </a:r>
          </a:p>
          <a:p>
            <a:pPr marL="519113" lvl="1" indent="-285750">
              <a:buFont typeface="Arial" panose="020B0604020202020204" pitchFamily="34" charset="0"/>
              <a:buChar char="•"/>
            </a:pPr>
            <a:r>
              <a:rPr lang="en-US" sz="2400" b="1" dirty="0"/>
              <a:t>False Positive Removal: </a:t>
            </a:r>
            <a:r>
              <a:rPr lang="en-US" sz="2400" dirty="0"/>
              <a:t>Manually verifies scan data to ensure IT staff don't waste time on "ghost" vulnerabilities.</a:t>
            </a:r>
          </a:p>
        </p:txBody>
      </p:sp>
    </p:spTree>
    <p:extLst>
      <p:ext uri="{BB962C8B-B14F-4D97-AF65-F5344CB8AC3E}">
        <p14:creationId xmlns:p14="http://schemas.microsoft.com/office/powerpoint/2010/main" val="1547165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40B9F-67E2-AB5F-16E0-DA11C3FF1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9BD03-AE25-920A-7DCD-EF45914586DB}"/>
              </a:ext>
            </a:extLst>
          </p:cNvPr>
          <p:cNvSpPr>
            <a:spLocks noGrp="1"/>
          </p:cNvSpPr>
          <p:nvPr>
            <p:ph type="title"/>
          </p:nvPr>
        </p:nvSpPr>
        <p:spPr/>
        <p:txBody>
          <a:bodyPr/>
          <a:lstStyle/>
          <a:p>
            <a:r>
              <a:rPr lang="en-US" dirty="0"/>
              <a:t>Lab 5 – Security Audit</a:t>
            </a:r>
          </a:p>
        </p:txBody>
      </p:sp>
      <p:sp>
        <p:nvSpPr>
          <p:cNvPr id="4" name="Slide Number Placeholder 3">
            <a:extLst>
              <a:ext uri="{FF2B5EF4-FFF2-40B4-BE49-F238E27FC236}">
                <a16:creationId xmlns:a16="http://schemas.microsoft.com/office/drawing/2014/main" id="{BF5EE0AB-45C7-699A-5F97-3277F1C96E10}"/>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112</a:t>
            </a:fld>
            <a:endParaRPr lang="en-US" dirty="0">
              <a:solidFill>
                <a:srgbClr val="4D4E53">
                  <a:tint val="75000"/>
                </a:srgbClr>
              </a:solidFill>
            </a:endParaRPr>
          </a:p>
        </p:txBody>
      </p:sp>
      <p:pic>
        <p:nvPicPr>
          <p:cNvPr id="10" name="Content Placeholder 9">
            <a:extLst>
              <a:ext uri="{FF2B5EF4-FFF2-40B4-BE49-F238E27FC236}">
                <a16:creationId xmlns:a16="http://schemas.microsoft.com/office/drawing/2014/main" id="{FA43D67E-D717-2C62-41F4-1BB24E9F00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537392" y="1600200"/>
            <a:ext cx="7117216" cy="4529138"/>
          </a:xfrm>
        </p:spPr>
      </p:pic>
    </p:spTree>
    <p:extLst>
      <p:ext uri="{BB962C8B-B14F-4D97-AF65-F5344CB8AC3E}">
        <p14:creationId xmlns:p14="http://schemas.microsoft.com/office/powerpoint/2010/main" val="16409199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D0B51-B335-DA5D-B5A2-148630168CE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4B8AA10-F2E7-6798-7948-B1655ED47DF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848600" y="1957496"/>
            <a:ext cx="3565563" cy="3366872"/>
          </a:xfrm>
          <a:prstGeom prst="rect">
            <a:avLst/>
          </a:prstGeom>
        </p:spPr>
      </p:pic>
      <p:sp>
        <p:nvSpPr>
          <p:cNvPr id="2" name="Title 1">
            <a:extLst>
              <a:ext uri="{FF2B5EF4-FFF2-40B4-BE49-F238E27FC236}">
                <a16:creationId xmlns:a16="http://schemas.microsoft.com/office/drawing/2014/main" id="{9916D5C1-459C-B5D6-EDEC-3C7FAAE1D726}"/>
              </a:ext>
            </a:extLst>
          </p:cNvPr>
          <p:cNvSpPr>
            <a:spLocks noGrp="1"/>
          </p:cNvSpPr>
          <p:nvPr>
            <p:ph type="title"/>
          </p:nvPr>
        </p:nvSpPr>
        <p:spPr>
          <a:xfrm>
            <a:off x="609600" y="457200"/>
            <a:ext cx="10972800" cy="457200"/>
          </a:xfrm>
        </p:spPr>
        <p:txBody>
          <a:bodyPr/>
          <a:lstStyle/>
          <a:p>
            <a:r>
              <a:rPr lang="en-US" dirty="0"/>
              <a:t>Step 5: Reporting</a:t>
            </a:r>
          </a:p>
        </p:txBody>
      </p:sp>
      <p:sp>
        <p:nvSpPr>
          <p:cNvPr id="4" name="Slide Number Placeholder 3">
            <a:extLst>
              <a:ext uri="{FF2B5EF4-FFF2-40B4-BE49-F238E27FC236}">
                <a16:creationId xmlns:a16="http://schemas.microsoft.com/office/drawing/2014/main" id="{70814F26-C4BA-7054-C61F-3C8E28C97984}"/>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113</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51AC48F3-D4B2-46AE-14AE-90D57B17AB95}"/>
              </a:ext>
            </a:extLst>
          </p:cNvPr>
          <p:cNvSpPr>
            <a:spLocks noGrp="1"/>
          </p:cNvSpPr>
          <p:nvPr>
            <p:ph idx="1"/>
          </p:nvPr>
        </p:nvSpPr>
        <p:spPr>
          <a:xfrm>
            <a:off x="452718" y="1380844"/>
            <a:ext cx="6633882" cy="5019956"/>
          </a:xfrm>
        </p:spPr>
        <p:txBody>
          <a:bodyPr/>
          <a:lstStyle/>
          <a:p>
            <a:pPr marL="285750" indent="-285750">
              <a:buFont typeface="Arial" panose="020B0604020202020204" pitchFamily="34" charset="0"/>
              <a:buChar char="•"/>
            </a:pPr>
            <a:r>
              <a:rPr lang="en-US" sz="2800" dirty="0"/>
              <a:t>Reporting (Communicating Action)</a:t>
            </a:r>
          </a:p>
          <a:p>
            <a:pPr marL="519113" lvl="1" indent="-285750">
              <a:buFont typeface="Arial" panose="020B0604020202020204" pitchFamily="34" charset="0"/>
              <a:buChar char="•"/>
            </a:pPr>
            <a:r>
              <a:rPr lang="en-US" sz="2400" b="1" dirty="0"/>
              <a:t>Executive Summary: </a:t>
            </a:r>
            <a:r>
              <a:rPr lang="en-US" sz="2400" dirty="0"/>
              <a:t>Provides high-level risk trends and compliance status (e.g., FISMA/HIPAA) for management.</a:t>
            </a:r>
          </a:p>
          <a:p>
            <a:pPr marL="519113" lvl="1" indent="-285750">
              <a:buFont typeface="Arial" panose="020B0604020202020204" pitchFamily="34" charset="0"/>
              <a:buChar char="•"/>
            </a:pPr>
            <a:r>
              <a:rPr lang="en-US" sz="2400" b="1" dirty="0"/>
              <a:t>Technical Roadmap: </a:t>
            </a:r>
            <a:r>
              <a:rPr lang="en-US" sz="2400" dirty="0"/>
              <a:t>Delivers specific CVE numbers and patch links to </a:t>
            </a:r>
            <a:r>
              <a:rPr lang="en-US" sz="2400" dirty="0" err="1"/>
              <a:t>SysAdmins</a:t>
            </a:r>
            <a:r>
              <a:rPr lang="en-US" sz="2400" dirty="0"/>
              <a:t> for immediate remediation.</a:t>
            </a:r>
          </a:p>
          <a:p>
            <a:pPr marL="519113" lvl="1" indent="-285750">
              <a:buFont typeface="Arial" panose="020B0604020202020204" pitchFamily="34" charset="0"/>
              <a:buChar char="•"/>
            </a:pPr>
            <a:r>
              <a:rPr lang="en-US" sz="2400" b="1" dirty="0"/>
              <a:t>Audit Trail: </a:t>
            </a:r>
            <a:r>
              <a:rPr lang="en-US" sz="2400" dirty="0"/>
              <a:t>Creates a formal record of security posture required for legal and regulatory "due diligence."</a:t>
            </a:r>
            <a:endParaRPr lang="en-US" dirty="0"/>
          </a:p>
        </p:txBody>
      </p:sp>
    </p:spTree>
    <p:extLst>
      <p:ext uri="{BB962C8B-B14F-4D97-AF65-F5344CB8AC3E}">
        <p14:creationId xmlns:p14="http://schemas.microsoft.com/office/powerpoint/2010/main" val="971641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960BC-F7A9-CABD-4E1A-B398A70A6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B860E-657C-F152-78AF-1A254269B787}"/>
              </a:ext>
            </a:extLst>
          </p:cNvPr>
          <p:cNvSpPr>
            <a:spLocks noGrp="1"/>
          </p:cNvSpPr>
          <p:nvPr>
            <p:ph type="title"/>
          </p:nvPr>
        </p:nvSpPr>
        <p:spPr>
          <a:xfrm>
            <a:off x="609600" y="457200"/>
            <a:ext cx="10972800" cy="457200"/>
          </a:xfrm>
        </p:spPr>
        <p:txBody>
          <a:bodyPr/>
          <a:lstStyle/>
          <a:p>
            <a:r>
              <a:rPr lang="en-US" dirty="0"/>
              <a:t>Step 6: Remediation and Verification</a:t>
            </a:r>
          </a:p>
        </p:txBody>
      </p:sp>
      <p:sp>
        <p:nvSpPr>
          <p:cNvPr id="4" name="Slide Number Placeholder 3">
            <a:extLst>
              <a:ext uri="{FF2B5EF4-FFF2-40B4-BE49-F238E27FC236}">
                <a16:creationId xmlns:a16="http://schemas.microsoft.com/office/drawing/2014/main" id="{697E7B21-C7E7-A8DE-E157-0CA8A4444BA6}"/>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114</a:t>
            </a:fld>
            <a:endParaRPr lang="en-US" dirty="0">
              <a:solidFill>
                <a:srgbClr val="4D4E53">
                  <a:tint val="75000"/>
                </a:srgbClr>
              </a:solidFill>
            </a:endParaRPr>
          </a:p>
        </p:txBody>
      </p:sp>
      <p:pic>
        <p:nvPicPr>
          <p:cNvPr id="9" name="Picture 8">
            <a:extLst>
              <a:ext uri="{FF2B5EF4-FFF2-40B4-BE49-F238E27FC236}">
                <a16:creationId xmlns:a16="http://schemas.microsoft.com/office/drawing/2014/main" id="{850B7C92-3CD0-4878-AD09-81E371AFF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63" y="1758060"/>
            <a:ext cx="10192274" cy="3765744"/>
          </a:xfrm>
          <a:prstGeom prst="rect">
            <a:avLst/>
          </a:prstGeom>
        </p:spPr>
      </p:pic>
    </p:spTree>
    <p:extLst>
      <p:ext uri="{BB962C8B-B14F-4D97-AF65-F5344CB8AC3E}">
        <p14:creationId xmlns:p14="http://schemas.microsoft.com/office/powerpoint/2010/main" val="33996907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50BED-DE5B-CD90-A503-767EE6C14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1D461-62D9-EE2C-4320-44BFB66AFB3D}"/>
              </a:ext>
            </a:extLst>
          </p:cNvPr>
          <p:cNvSpPr>
            <a:spLocks noGrp="1"/>
          </p:cNvSpPr>
          <p:nvPr>
            <p:ph type="title"/>
          </p:nvPr>
        </p:nvSpPr>
        <p:spPr>
          <a:xfrm>
            <a:off x="609600" y="457200"/>
            <a:ext cx="10972800" cy="457200"/>
          </a:xfrm>
        </p:spPr>
        <p:txBody>
          <a:bodyPr/>
          <a:lstStyle/>
          <a:p>
            <a:r>
              <a:rPr lang="en-US" dirty="0"/>
              <a:t>Step 7: Ongoing Monitoring &amp; Maintenance</a:t>
            </a:r>
          </a:p>
        </p:txBody>
      </p:sp>
      <p:sp>
        <p:nvSpPr>
          <p:cNvPr id="4" name="Slide Number Placeholder 3">
            <a:extLst>
              <a:ext uri="{FF2B5EF4-FFF2-40B4-BE49-F238E27FC236}">
                <a16:creationId xmlns:a16="http://schemas.microsoft.com/office/drawing/2014/main" id="{57850493-435E-B51E-A7E7-51735D7D48F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115</a:t>
            </a:fld>
            <a:endParaRPr lang="en-US" dirty="0">
              <a:solidFill>
                <a:srgbClr val="4D4E53">
                  <a:tint val="75000"/>
                </a:srgbClr>
              </a:solidFill>
            </a:endParaRPr>
          </a:p>
        </p:txBody>
      </p:sp>
      <p:grpSp>
        <p:nvGrpSpPr>
          <p:cNvPr id="8" name="Group 7">
            <a:extLst>
              <a:ext uri="{FF2B5EF4-FFF2-40B4-BE49-F238E27FC236}">
                <a16:creationId xmlns:a16="http://schemas.microsoft.com/office/drawing/2014/main" id="{F0FBCD82-DF59-9520-15C6-8286F9794F18}"/>
              </a:ext>
            </a:extLst>
          </p:cNvPr>
          <p:cNvGrpSpPr/>
          <p:nvPr/>
        </p:nvGrpSpPr>
        <p:grpSpPr>
          <a:xfrm>
            <a:off x="762000" y="1447800"/>
            <a:ext cx="10152074" cy="5138373"/>
            <a:chOff x="674703" y="1273947"/>
            <a:chExt cx="10239371" cy="5315441"/>
          </a:xfrm>
        </p:grpSpPr>
        <p:cxnSp>
          <p:nvCxnSpPr>
            <p:cNvPr id="9" name="Straight Connector 8">
              <a:extLst>
                <a:ext uri="{FF2B5EF4-FFF2-40B4-BE49-F238E27FC236}">
                  <a16:creationId xmlns:a16="http://schemas.microsoft.com/office/drawing/2014/main" id="{1622F7A4-BFA7-1D04-546E-BDC523DB0562}"/>
                </a:ext>
              </a:extLst>
            </p:cNvPr>
            <p:cNvCxnSpPr>
              <a:cxnSpLocks/>
            </p:cNvCxnSpPr>
            <p:nvPr/>
          </p:nvCxnSpPr>
          <p:spPr>
            <a:xfrm>
              <a:off x="2603915" y="2006622"/>
              <a:ext cx="5763490" cy="0"/>
            </a:xfrm>
            <a:prstGeom prst="line">
              <a:avLst/>
            </a:prstGeom>
            <a:ln w="76200" cmpd="dbl"/>
          </p:spPr>
          <p:style>
            <a:lnRef idx="1">
              <a:schemeClr val="accent1"/>
            </a:lnRef>
            <a:fillRef idx="0">
              <a:schemeClr val="accent1"/>
            </a:fillRef>
            <a:effectRef idx="0">
              <a:schemeClr val="accent1"/>
            </a:effectRef>
            <a:fontRef idx="minor">
              <a:schemeClr val="tx1"/>
            </a:fontRef>
          </p:style>
        </p:cxnSp>
        <p:pic>
          <p:nvPicPr>
            <p:cNvPr id="10" name="Google Shape;1075;p77" descr="Image">
              <a:extLst>
                <a:ext uri="{FF2B5EF4-FFF2-40B4-BE49-F238E27FC236}">
                  <a16:creationId xmlns:a16="http://schemas.microsoft.com/office/drawing/2014/main" id="{CF444480-4C3F-2FB9-62A7-D190C4B883EF}"/>
                </a:ext>
              </a:extLst>
            </p:cNvPr>
            <p:cNvPicPr preferRelativeResize="0"/>
            <p:nvPr/>
          </p:nvPicPr>
          <p:blipFill rotWithShape="1">
            <a:blip r:embed="rId3">
              <a:alphaModFix/>
            </a:blip>
            <a:srcRect/>
            <a:stretch/>
          </p:blipFill>
          <p:spPr>
            <a:xfrm>
              <a:off x="5303134" y="2270831"/>
              <a:ext cx="401888" cy="369329"/>
            </a:xfrm>
            <a:prstGeom prst="rect">
              <a:avLst/>
            </a:prstGeom>
            <a:noFill/>
            <a:ln>
              <a:noFill/>
            </a:ln>
          </p:spPr>
        </p:pic>
        <p:cxnSp>
          <p:nvCxnSpPr>
            <p:cNvPr id="11" name="Straight Connector 10">
              <a:extLst>
                <a:ext uri="{FF2B5EF4-FFF2-40B4-BE49-F238E27FC236}">
                  <a16:creationId xmlns:a16="http://schemas.microsoft.com/office/drawing/2014/main" id="{C5DF8A76-5D7A-4990-5B14-F1A4D4061688}"/>
                </a:ext>
              </a:extLst>
            </p:cNvPr>
            <p:cNvCxnSpPr>
              <a:cxnSpLocks/>
            </p:cNvCxnSpPr>
            <p:nvPr/>
          </p:nvCxnSpPr>
          <p:spPr>
            <a:xfrm>
              <a:off x="3077387" y="1654138"/>
              <a:ext cx="0" cy="3312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4C8C5B-3059-CE75-4812-206D4684E48C}"/>
                </a:ext>
              </a:extLst>
            </p:cNvPr>
            <p:cNvCxnSpPr>
              <a:cxnSpLocks/>
            </p:cNvCxnSpPr>
            <p:nvPr/>
          </p:nvCxnSpPr>
          <p:spPr>
            <a:xfrm>
              <a:off x="4172540" y="1647621"/>
              <a:ext cx="0" cy="3312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2CFC59-D474-DEB4-1327-D7A28996707F}"/>
                </a:ext>
              </a:extLst>
            </p:cNvPr>
            <p:cNvCxnSpPr>
              <a:cxnSpLocks/>
              <a:stCxn id="16" idx="2"/>
            </p:cNvCxnSpPr>
            <p:nvPr/>
          </p:nvCxnSpPr>
          <p:spPr>
            <a:xfrm>
              <a:off x="5157743" y="1776123"/>
              <a:ext cx="0" cy="1921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A541F-8775-6523-05E5-DF8937A519F8}"/>
                </a:ext>
              </a:extLst>
            </p:cNvPr>
            <p:cNvCxnSpPr>
              <a:cxnSpLocks/>
            </p:cNvCxnSpPr>
            <p:nvPr/>
          </p:nvCxnSpPr>
          <p:spPr>
            <a:xfrm>
              <a:off x="6927185" y="1776123"/>
              <a:ext cx="0" cy="2133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72161A-DF25-AF36-CCCC-8DEF1363C7AE}"/>
                </a:ext>
              </a:extLst>
            </p:cNvPr>
            <p:cNvCxnSpPr>
              <a:cxnSpLocks/>
            </p:cNvCxnSpPr>
            <p:nvPr/>
          </p:nvCxnSpPr>
          <p:spPr>
            <a:xfrm>
              <a:off x="7762801" y="1640928"/>
              <a:ext cx="0" cy="33122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Google Shape;1118;p77" descr="Image">
              <a:extLst>
                <a:ext uri="{FF2B5EF4-FFF2-40B4-BE49-F238E27FC236}">
                  <a16:creationId xmlns:a16="http://schemas.microsoft.com/office/drawing/2014/main" id="{031613E1-1667-BC33-8E7D-D55F40850469}"/>
                </a:ext>
              </a:extLst>
            </p:cNvPr>
            <p:cNvPicPr preferRelativeResize="0"/>
            <p:nvPr/>
          </p:nvPicPr>
          <p:blipFill rotWithShape="1">
            <a:blip r:embed="rId4">
              <a:alphaModFix/>
            </a:blip>
            <a:srcRect/>
            <a:stretch/>
          </p:blipFill>
          <p:spPr>
            <a:xfrm>
              <a:off x="4952663" y="1343774"/>
              <a:ext cx="410159" cy="432349"/>
            </a:xfrm>
            <a:prstGeom prst="rect">
              <a:avLst/>
            </a:prstGeom>
            <a:noFill/>
            <a:ln>
              <a:noFill/>
            </a:ln>
          </p:spPr>
        </p:pic>
        <p:sp>
          <p:nvSpPr>
            <p:cNvPr id="17" name="Google Shape;934;p75">
              <a:extLst>
                <a:ext uri="{FF2B5EF4-FFF2-40B4-BE49-F238E27FC236}">
                  <a16:creationId xmlns:a16="http://schemas.microsoft.com/office/drawing/2014/main" id="{D660D648-12E5-2B70-F101-80F59063EC36}"/>
                </a:ext>
              </a:extLst>
            </p:cNvPr>
            <p:cNvSpPr/>
            <p:nvPr/>
          </p:nvSpPr>
          <p:spPr>
            <a:xfrm>
              <a:off x="3868144" y="1273947"/>
              <a:ext cx="598560" cy="455577"/>
            </a:xfrm>
            <a:custGeom>
              <a:avLst/>
              <a:gdLst/>
              <a:ahLst/>
              <a:cxnLst/>
              <a:rect l="l" t="t" r="r" b="b"/>
              <a:pathLst>
                <a:path w="21600" h="21600" extrusionOk="0">
                  <a:moveTo>
                    <a:pt x="9279" y="0"/>
                  </a:moveTo>
                  <a:cubicBezTo>
                    <a:pt x="8866" y="0"/>
                    <a:pt x="8525" y="426"/>
                    <a:pt x="8525" y="941"/>
                  </a:cubicBezTo>
                  <a:lnTo>
                    <a:pt x="8525" y="7203"/>
                  </a:lnTo>
                  <a:cubicBezTo>
                    <a:pt x="8525" y="7718"/>
                    <a:pt x="8866" y="8135"/>
                    <a:pt x="9279" y="8135"/>
                  </a:cubicBezTo>
                  <a:lnTo>
                    <a:pt x="14304" y="8135"/>
                  </a:lnTo>
                  <a:cubicBezTo>
                    <a:pt x="14717" y="8135"/>
                    <a:pt x="15051" y="7718"/>
                    <a:pt x="15051" y="7203"/>
                  </a:cubicBezTo>
                  <a:lnTo>
                    <a:pt x="15051" y="941"/>
                  </a:lnTo>
                  <a:cubicBezTo>
                    <a:pt x="15051" y="426"/>
                    <a:pt x="14717" y="0"/>
                    <a:pt x="14304" y="0"/>
                  </a:cubicBezTo>
                  <a:lnTo>
                    <a:pt x="9279" y="0"/>
                  </a:lnTo>
                  <a:close/>
                  <a:moveTo>
                    <a:pt x="11107" y="1134"/>
                  </a:moveTo>
                  <a:lnTo>
                    <a:pt x="12469" y="1134"/>
                  </a:lnTo>
                  <a:lnTo>
                    <a:pt x="12469" y="3219"/>
                  </a:lnTo>
                  <a:lnTo>
                    <a:pt x="14141" y="3219"/>
                  </a:lnTo>
                  <a:lnTo>
                    <a:pt x="14141" y="4916"/>
                  </a:lnTo>
                  <a:lnTo>
                    <a:pt x="12469" y="4916"/>
                  </a:lnTo>
                  <a:lnTo>
                    <a:pt x="12469" y="7000"/>
                  </a:lnTo>
                  <a:lnTo>
                    <a:pt x="11107" y="7000"/>
                  </a:lnTo>
                  <a:lnTo>
                    <a:pt x="11107" y="4916"/>
                  </a:lnTo>
                  <a:lnTo>
                    <a:pt x="9435" y="4916"/>
                  </a:lnTo>
                  <a:cubicBezTo>
                    <a:pt x="9435" y="4916"/>
                    <a:pt x="9435" y="3219"/>
                    <a:pt x="9435" y="3219"/>
                  </a:cubicBezTo>
                  <a:lnTo>
                    <a:pt x="11107" y="3219"/>
                  </a:lnTo>
                  <a:lnTo>
                    <a:pt x="11107" y="1134"/>
                  </a:lnTo>
                  <a:close/>
                  <a:moveTo>
                    <a:pt x="1436" y="8559"/>
                  </a:moveTo>
                  <a:cubicBezTo>
                    <a:pt x="648" y="8559"/>
                    <a:pt x="0" y="9366"/>
                    <a:pt x="0" y="10348"/>
                  </a:cubicBezTo>
                  <a:lnTo>
                    <a:pt x="0" y="15384"/>
                  </a:lnTo>
                  <a:lnTo>
                    <a:pt x="0" y="16241"/>
                  </a:lnTo>
                  <a:lnTo>
                    <a:pt x="0" y="17837"/>
                  </a:lnTo>
                  <a:lnTo>
                    <a:pt x="0" y="18031"/>
                  </a:lnTo>
                  <a:lnTo>
                    <a:pt x="0" y="19811"/>
                  </a:lnTo>
                  <a:cubicBezTo>
                    <a:pt x="0" y="20793"/>
                    <a:pt x="648" y="21600"/>
                    <a:pt x="1436" y="21600"/>
                  </a:cubicBezTo>
                  <a:cubicBezTo>
                    <a:pt x="2223" y="21600"/>
                    <a:pt x="2864" y="20792"/>
                    <a:pt x="2864" y="19811"/>
                  </a:cubicBezTo>
                  <a:lnTo>
                    <a:pt x="2864" y="18031"/>
                  </a:lnTo>
                  <a:lnTo>
                    <a:pt x="18736" y="18031"/>
                  </a:lnTo>
                  <a:lnTo>
                    <a:pt x="18736" y="19811"/>
                  </a:lnTo>
                  <a:cubicBezTo>
                    <a:pt x="18736" y="20793"/>
                    <a:pt x="19384" y="21600"/>
                    <a:pt x="20172" y="21600"/>
                  </a:cubicBezTo>
                  <a:cubicBezTo>
                    <a:pt x="20960" y="21600"/>
                    <a:pt x="21600" y="20792"/>
                    <a:pt x="21600" y="19811"/>
                  </a:cubicBezTo>
                  <a:lnTo>
                    <a:pt x="21600" y="18031"/>
                  </a:lnTo>
                  <a:lnTo>
                    <a:pt x="21600" y="17837"/>
                  </a:lnTo>
                  <a:lnTo>
                    <a:pt x="21600" y="16241"/>
                  </a:lnTo>
                  <a:lnTo>
                    <a:pt x="21600" y="15384"/>
                  </a:lnTo>
                  <a:lnTo>
                    <a:pt x="21600" y="14268"/>
                  </a:lnTo>
                  <a:cubicBezTo>
                    <a:pt x="21600" y="13286"/>
                    <a:pt x="20960" y="12479"/>
                    <a:pt x="20172" y="12479"/>
                  </a:cubicBezTo>
                  <a:cubicBezTo>
                    <a:pt x="19384" y="12479"/>
                    <a:pt x="18736" y="13286"/>
                    <a:pt x="18736" y="14268"/>
                  </a:cubicBezTo>
                  <a:lnTo>
                    <a:pt x="18736" y="15384"/>
                  </a:lnTo>
                  <a:lnTo>
                    <a:pt x="2864" y="15384"/>
                  </a:lnTo>
                  <a:lnTo>
                    <a:pt x="2864" y="10348"/>
                  </a:lnTo>
                  <a:cubicBezTo>
                    <a:pt x="2864" y="9366"/>
                    <a:pt x="2223" y="8559"/>
                    <a:pt x="1436" y="8559"/>
                  </a:cubicBezTo>
                  <a:close/>
                  <a:moveTo>
                    <a:pt x="4070" y="12100"/>
                  </a:moveTo>
                  <a:cubicBezTo>
                    <a:pt x="3657" y="12100"/>
                    <a:pt x="3315" y="12449"/>
                    <a:pt x="3315" y="12875"/>
                  </a:cubicBezTo>
                  <a:lnTo>
                    <a:pt x="3315" y="14139"/>
                  </a:lnTo>
                  <a:cubicBezTo>
                    <a:pt x="3315" y="14565"/>
                    <a:pt x="3657" y="14913"/>
                    <a:pt x="4070" y="14913"/>
                  </a:cubicBezTo>
                  <a:lnTo>
                    <a:pt x="6134" y="14913"/>
                  </a:lnTo>
                  <a:cubicBezTo>
                    <a:pt x="6548" y="14913"/>
                    <a:pt x="6882" y="14565"/>
                    <a:pt x="6882" y="14139"/>
                  </a:cubicBezTo>
                  <a:lnTo>
                    <a:pt x="6882" y="12875"/>
                  </a:lnTo>
                  <a:cubicBezTo>
                    <a:pt x="6882" y="12449"/>
                    <a:pt x="6548" y="12100"/>
                    <a:pt x="6134" y="12100"/>
                  </a:cubicBezTo>
                  <a:lnTo>
                    <a:pt x="4070" y="12100"/>
                  </a:lnTo>
                  <a:close/>
                  <a:moveTo>
                    <a:pt x="8310" y="12396"/>
                  </a:moveTo>
                  <a:cubicBezTo>
                    <a:pt x="7778" y="12396"/>
                    <a:pt x="7341" y="12941"/>
                    <a:pt x="7341" y="13604"/>
                  </a:cubicBezTo>
                  <a:cubicBezTo>
                    <a:pt x="7341" y="14267"/>
                    <a:pt x="7778" y="14803"/>
                    <a:pt x="8310" y="14803"/>
                  </a:cubicBezTo>
                  <a:lnTo>
                    <a:pt x="17360" y="14803"/>
                  </a:lnTo>
                  <a:cubicBezTo>
                    <a:pt x="17892" y="14803"/>
                    <a:pt x="18329" y="14267"/>
                    <a:pt x="18329" y="13604"/>
                  </a:cubicBezTo>
                  <a:cubicBezTo>
                    <a:pt x="18329" y="12941"/>
                    <a:pt x="17892" y="12396"/>
                    <a:pt x="17360" y="12396"/>
                  </a:cubicBezTo>
                  <a:lnTo>
                    <a:pt x="8310" y="12396"/>
                  </a:lnTo>
                  <a:close/>
                </a:path>
              </a:pathLst>
            </a:custGeom>
            <a:solidFill>
              <a:srgbClr val="1B96D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sp>
          <p:nvSpPr>
            <p:cNvPr id="18" name="Google Shape;937;p75">
              <a:extLst>
                <a:ext uri="{FF2B5EF4-FFF2-40B4-BE49-F238E27FC236}">
                  <a16:creationId xmlns:a16="http://schemas.microsoft.com/office/drawing/2014/main" id="{BC5BFABC-2B93-1EEE-F663-77CCAD8F8A12}"/>
                </a:ext>
              </a:extLst>
            </p:cNvPr>
            <p:cNvSpPr/>
            <p:nvPr/>
          </p:nvSpPr>
          <p:spPr>
            <a:xfrm>
              <a:off x="7555288" y="1418489"/>
              <a:ext cx="812117" cy="365263"/>
            </a:xfrm>
            <a:custGeom>
              <a:avLst/>
              <a:gdLst/>
              <a:ahLst/>
              <a:cxnLst/>
              <a:rect l="l" t="t" r="r" b="b"/>
              <a:pathLst>
                <a:path w="21503" h="21600" extrusionOk="0">
                  <a:moveTo>
                    <a:pt x="2063" y="0"/>
                  </a:moveTo>
                  <a:cubicBezTo>
                    <a:pt x="924" y="0"/>
                    <a:pt x="0" y="4839"/>
                    <a:pt x="0" y="10805"/>
                  </a:cubicBezTo>
                  <a:cubicBezTo>
                    <a:pt x="0" y="16771"/>
                    <a:pt x="924" y="21600"/>
                    <a:pt x="2063" y="21600"/>
                  </a:cubicBezTo>
                  <a:lnTo>
                    <a:pt x="9269" y="21600"/>
                  </a:lnTo>
                  <a:lnTo>
                    <a:pt x="15371" y="21600"/>
                  </a:lnTo>
                  <a:lnTo>
                    <a:pt x="16262" y="17614"/>
                  </a:lnTo>
                  <a:lnTo>
                    <a:pt x="21208" y="17614"/>
                  </a:lnTo>
                  <a:cubicBezTo>
                    <a:pt x="21369" y="17614"/>
                    <a:pt x="21503" y="17367"/>
                    <a:pt x="21503" y="17057"/>
                  </a:cubicBezTo>
                  <a:lnTo>
                    <a:pt x="21503" y="16739"/>
                  </a:lnTo>
                  <a:cubicBezTo>
                    <a:pt x="21503" y="16429"/>
                    <a:pt x="21369" y="16183"/>
                    <a:pt x="21208" y="16183"/>
                  </a:cubicBezTo>
                  <a:lnTo>
                    <a:pt x="11058" y="16183"/>
                  </a:lnTo>
                  <a:cubicBezTo>
                    <a:pt x="11096" y="15837"/>
                    <a:pt x="11130" y="15478"/>
                    <a:pt x="11161" y="15109"/>
                  </a:cubicBezTo>
                  <a:cubicBezTo>
                    <a:pt x="11290" y="14731"/>
                    <a:pt x="11369" y="14283"/>
                    <a:pt x="11369" y="13797"/>
                  </a:cubicBezTo>
                  <a:cubicBezTo>
                    <a:pt x="11369" y="13513"/>
                    <a:pt x="11338" y="13244"/>
                    <a:pt x="11291" y="12992"/>
                  </a:cubicBezTo>
                  <a:cubicBezTo>
                    <a:pt x="11319" y="12286"/>
                    <a:pt x="11332" y="11554"/>
                    <a:pt x="11332" y="10805"/>
                  </a:cubicBezTo>
                  <a:cubicBezTo>
                    <a:pt x="11332" y="4839"/>
                    <a:pt x="10408" y="0"/>
                    <a:pt x="9269" y="0"/>
                  </a:cubicBezTo>
                  <a:lnTo>
                    <a:pt x="2063" y="0"/>
                  </a:lnTo>
                  <a:close/>
                  <a:moveTo>
                    <a:pt x="9269" y="3380"/>
                  </a:moveTo>
                  <a:cubicBezTo>
                    <a:pt x="10052" y="3380"/>
                    <a:pt x="10689" y="6707"/>
                    <a:pt x="10689" y="10805"/>
                  </a:cubicBezTo>
                  <a:cubicBezTo>
                    <a:pt x="10689" y="11095"/>
                    <a:pt x="10685" y="11379"/>
                    <a:pt x="10679" y="11660"/>
                  </a:cubicBezTo>
                  <a:cubicBezTo>
                    <a:pt x="10510" y="11496"/>
                    <a:pt x="10317" y="11392"/>
                    <a:pt x="10114" y="11391"/>
                  </a:cubicBezTo>
                  <a:cubicBezTo>
                    <a:pt x="9422" y="11391"/>
                    <a:pt x="8865" y="12471"/>
                    <a:pt x="8865" y="13797"/>
                  </a:cubicBezTo>
                  <a:cubicBezTo>
                    <a:pt x="8865" y="15070"/>
                    <a:pt x="9383" y="16101"/>
                    <a:pt x="10036" y="16183"/>
                  </a:cubicBezTo>
                  <a:lnTo>
                    <a:pt x="8294" y="16183"/>
                  </a:lnTo>
                  <a:cubicBezTo>
                    <a:pt x="8023" y="14831"/>
                    <a:pt x="7854" y="12923"/>
                    <a:pt x="7854" y="10805"/>
                  </a:cubicBezTo>
                  <a:cubicBezTo>
                    <a:pt x="7854" y="6707"/>
                    <a:pt x="8486" y="3380"/>
                    <a:pt x="9269" y="3380"/>
                  </a:cubicBezTo>
                  <a:close/>
                  <a:moveTo>
                    <a:pt x="12354" y="13042"/>
                  </a:moveTo>
                  <a:cubicBezTo>
                    <a:pt x="12149" y="13042"/>
                    <a:pt x="11992" y="13170"/>
                    <a:pt x="11871" y="13370"/>
                  </a:cubicBezTo>
                  <a:lnTo>
                    <a:pt x="11866" y="13370"/>
                  </a:lnTo>
                  <a:lnTo>
                    <a:pt x="11866" y="13379"/>
                  </a:lnTo>
                  <a:cubicBezTo>
                    <a:pt x="11407" y="14151"/>
                    <a:pt x="11567" y="15994"/>
                    <a:pt x="12354" y="15994"/>
                  </a:cubicBezTo>
                  <a:cubicBezTo>
                    <a:pt x="15105" y="15994"/>
                    <a:pt x="17856" y="15994"/>
                    <a:pt x="20607" y="15994"/>
                  </a:cubicBezTo>
                  <a:cubicBezTo>
                    <a:pt x="21598" y="15994"/>
                    <a:pt x="21600" y="13041"/>
                    <a:pt x="20607" y="13042"/>
                  </a:cubicBezTo>
                  <a:cubicBezTo>
                    <a:pt x="17856" y="13042"/>
                    <a:pt x="15105" y="13042"/>
                    <a:pt x="12354" y="13042"/>
                  </a:cubicBezTo>
                  <a:close/>
                  <a:moveTo>
                    <a:pt x="13131" y="13499"/>
                  </a:moveTo>
                  <a:lnTo>
                    <a:pt x="16760" y="13499"/>
                  </a:lnTo>
                  <a:cubicBezTo>
                    <a:pt x="16911" y="13499"/>
                    <a:pt x="17047" y="13613"/>
                    <a:pt x="17138" y="13817"/>
                  </a:cubicBezTo>
                  <a:cubicBezTo>
                    <a:pt x="17218" y="13996"/>
                    <a:pt x="17263" y="14240"/>
                    <a:pt x="17263" y="14493"/>
                  </a:cubicBezTo>
                  <a:cubicBezTo>
                    <a:pt x="17263" y="14982"/>
                    <a:pt x="17089" y="15477"/>
                    <a:pt x="16760" y="15477"/>
                  </a:cubicBezTo>
                  <a:lnTo>
                    <a:pt x="13131" y="15477"/>
                  </a:lnTo>
                  <a:cubicBezTo>
                    <a:pt x="13131" y="15477"/>
                    <a:pt x="13131" y="15228"/>
                    <a:pt x="13131" y="15228"/>
                  </a:cubicBezTo>
                  <a:cubicBezTo>
                    <a:pt x="14341" y="15228"/>
                    <a:pt x="15550" y="15228"/>
                    <a:pt x="16760" y="15228"/>
                  </a:cubicBezTo>
                  <a:cubicBezTo>
                    <a:pt x="17256" y="15228"/>
                    <a:pt x="17257" y="13747"/>
                    <a:pt x="16760" y="13747"/>
                  </a:cubicBezTo>
                  <a:cubicBezTo>
                    <a:pt x="15550" y="13747"/>
                    <a:pt x="14341" y="13747"/>
                    <a:pt x="13131" y="13747"/>
                  </a:cubicBezTo>
                  <a:lnTo>
                    <a:pt x="13131" y="13499"/>
                  </a:lnTo>
                  <a:close/>
                  <a:moveTo>
                    <a:pt x="10249" y="16173"/>
                  </a:moveTo>
                  <a:cubicBezTo>
                    <a:pt x="10248" y="16176"/>
                    <a:pt x="10244" y="16179"/>
                    <a:pt x="10244" y="16183"/>
                  </a:cubicBezTo>
                  <a:cubicBezTo>
                    <a:pt x="10244" y="16183"/>
                    <a:pt x="10197" y="16183"/>
                    <a:pt x="10197" y="16183"/>
                  </a:cubicBezTo>
                  <a:cubicBezTo>
                    <a:pt x="10214" y="16181"/>
                    <a:pt x="10232" y="16176"/>
                    <a:pt x="10249" y="16173"/>
                  </a:cubicBezTo>
                  <a:close/>
                  <a:moveTo>
                    <a:pt x="8709" y="17614"/>
                  </a:moveTo>
                  <a:lnTo>
                    <a:pt x="9829" y="17614"/>
                  </a:lnTo>
                  <a:cubicBezTo>
                    <a:pt x="9657" y="18002"/>
                    <a:pt x="9468" y="18220"/>
                    <a:pt x="9269" y="18220"/>
                  </a:cubicBezTo>
                  <a:cubicBezTo>
                    <a:pt x="9070" y="18220"/>
                    <a:pt x="8881" y="18002"/>
                    <a:pt x="8709" y="17614"/>
                  </a:cubicBezTo>
                  <a:close/>
                  <a:moveTo>
                    <a:pt x="10871" y="17614"/>
                  </a:moveTo>
                  <a:lnTo>
                    <a:pt x="12945" y="17614"/>
                  </a:lnTo>
                  <a:cubicBezTo>
                    <a:pt x="12945" y="17614"/>
                    <a:pt x="12416" y="20198"/>
                    <a:pt x="12416" y="20198"/>
                  </a:cubicBezTo>
                  <a:lnTo>
                    <a:pt x="10290" y="20198"/>
                  </a:lnTo>
                  <a:cubicBezTo>
                    <a:pt x="10514" y="19534"/>
                    <a:pt x="10710" y="18650"/>
                    <a:pt x="10871" y="17614"/>
                  </a:cubicBezTo>
                  <a:close/>
                </a:path>
              </a:pathLst>
            </a:custGeom>
            <a:solidFill>
              <a:srgbClr val="1B96D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sp>
          <p:nvSpPr>
            <p:cNvPr id="19" name="Google Shape;954;p75">
              <a:extLst>
                <a:ext uri="{FF2B5EF4-FFF2-40B4-BE49-F238E27FC236}">
                  <a16:creationId xmlns:a16="http://schemas.microsoft.com/office/drawing/2014/main" id="{4A0FB6F4-3CB1-D8B9-ACDF-75679FEF44B2}"/>
                </a:ext>
              </a:extLst>
            </p:cNvPr>
            <p:cNvSpPr/>
            <p:nvPr/>
          </p:nvSpPr>
          <p:spPr>
            <a:xfrm>
              <a:off x="2957160" y="1361578"/>
              <a:ext cx="408118" cy="522397"/>
            </a:xfrm>
            <a:custGeom>
              <a:avLst/>
              <a:gdLst/>
              <a:ahLst/>
              <a:cxnLst/>
              <a:rect l="l" t="t" r="r" b="b"/>
              <a:pathLst>
                <a:path w="21522" h="21600" extrusionOk="0">
                  <a:moveTo>
                    <a:pt x="10229" y="0"/>
                  </a:moveTo>
                  <a:cubicBezTo>
                    <a:pt x="7653" y="0"/>
                    <a:pt x="5556" y="1711"/>
                    <a:pt x="5482" y="3839"/>
                  </a:cubicBezTo>
                  <a:lnTo>
                    <a:pt x="3723" y="3839"/>
                  </a:lnTo>
                  <a:cubicBezTo>
                    <a:pt x="1674" y="3839"/>
                    <a:pt x="0" y="5237"/>
                    <a:pt x="0" y="6941"/>
                  </a:cubicBezTo>
                  <a:lnTo>
                    <a:pt x="0" y="10711"/>
                  </a:lnTo>
                  <a:cubicBezTo>
                    <a:pt x="0" y="12415"/>
                    <a:pt x="1674" y="13814"/>
                    <a:pt x="3723" y="13813"/>
                  </a:cubicBezTo>
                  <a:lnTo>
                    <a:pt x="12503" y="13813"/>
                  </a:lnTo>
                  <a:cubicBezTo>
                    <a:pt x="14552" y="13813"/>
                    <a:pt x="16226" y="12415"/>
                    <a:pt x="16226" y="10711"/>
                  </a:cubicBezTo>
                  <a:lnTo>
                    <a:pt x="16226" y="8563"/>
                  </a:lnTo>
                  <a:lnTo>
                    <a:pt x="16240" y="8821"/>
                  </a:lnTo>
                  <a:cubicBezTo>
                    <a:pt x="16266" y="8821"/>
                    <a:pt x="18641" y="8754"/>
                    <a:pt x="19984" y="9900"/>
                  </a:cubicBezTo>
                  <a:cubicBezTo>
                    <a:pt x="20663" y="10480"/>
                    <a:pt x="20963" y="11285"/>
                    <a:pt x="20884" y="12288"/>
                  </a:cubicBezTo>
                  <a:cubicBezTo>
                    <a:pt x="20715" y="14434"/>
                    <a:pt x="17548" y="14648"/>
                    <a:pt x="14481" y="14853"/>
                  </a:cubicBezTo>
                  <a:cubicBezTo>
                    <a:pt x="11565" y="15048"/>
                    <a:pt x="8547" y="15248"/>
                    <a:pt x="8464" y="17287"/>
                  </a:cubicBezTo>
                  <a:cubicBezTo>
                    <a:pt x="8432" y="18045"/>
                    <a:pt x="8752" y="18686"/>
                    <a:pt x="9412" y="19189"/>
                  </a:cubicBezTo>
                  <a:cubicBezTo>
                    <a:pt x="10623" y="20113"/>
                    <a:pt x="12799" y="20416"/>
                    <a:pt x="14674" y="20486"/>
                  </a:cubicBezTo>
                  <a:cubicBezTo>
                    <a:pt x="14853" y="21123"/>
                    <a:pt x="15538" y="21600"/>
                    <a:pt x="16357" y="21600"/>
                  </a:cubicBezTo>
                  <a:lnTo>
                    <a:pt x="18067" y="21600"/>
                  </a:lnTo>
                  <a:cubicBezTo>
                    <a:pt x="19021" y="21600"/>
                    <a:pt x="19798" y="20953"/>
                    <a:pt x="19799" y="20160"/>
                  </a:cubicBezTo>
                  <a:cubicBezTo>
                    <a:pt x="19799" y="19368"/>
                    <a:pt x="19021" y="18715"/>
                    <a:pt x="18067" y="18715"/>
                  </a:cubicBezTo>
                  <a:lnTo>
                    <a:pt x="16357" y="18715"/>
                  </a:lnTo>
                  <a:cubicBezTo>
                    <a:pt x="15483" y="18715"/>
                    <a:pt x="14755" y="19265"/>
                    <a:pt x="14639" y="19966"/>
                  </a:cubicBezTo>
                  <a:cubicBezTo>
                    <a:pt x="12883" y="19898"/>
                    <a:pt x="10895" y="19625"/>
                    <a:pt x="9831" y="18812"/>
                  </a:cubicBezTo>
                  <a:cubicBezTo>
                    <a:pt x="9304" y="18410"/>
                    <a:pt x="9057" y="17913"/>
                    <a:pt x="9082" y="17304"/>
                  </a:cubicBezTo>
                  <a:cubicBezTo>
                    <a:pt x="9142" y="15835"/>
                    <a:pt x="11280" y="15585"/>
                    <a:pt x="14529" y="15367"/>
                  </a:cubicBezTo>
                  <a:cubicBezTo>
                    <a:pt x="17704" y="15155"/>
                    <a:pt x="21305" y="14913"/>
                    <a:pt x="21509" y="12322"/>
                  </a:cubicBezTo>
                  <a:cubicBezTo>
                    <a:pt x="21600" y="11166"/>
                    <a:pt x="21231" y="10230"/>
                    <a:pt x="20424" y="9540"/>
                  </a:cubicBezTo>
                  <a:cubicBezTo>
                    <a:pt x="18913" y="8251"/>
                    <a:pt x="16408" y="8300"/>
                    <a:pt x="16226" y="8306"/>
                  </a:cubicBezTo>
                  <a:lnTo>
                    <a:pt x="16226" y="6941"/>
                  </a:lnTo>
                  <a:cubicBezTo>
                    <a:pt x="16226" y="6004"/>
                    <a:pt x="15719" y="5162"/>
                    <a:pt x="14921" y="4593"/>
                  </a:cubicBezTo>
                  <a:cubicBezTo>
                    <a:pt x="14962" y="4385"/>
                    <a:pt x="14983" y="4171"/>
                    <a:pt x="14983" y="3953"/>
                  </a:cubicBezTo>
                  <a:cubicBezTo>
                    <a:pt x="14983" y="1772"/>
                    <a:pt x="12852" y="0"/>
                    <a:pt x="10229" y="0"/>
                  </a:cubicBezTo>
                  <a:close/>
                  <a:moveTo>
                    <a:pt x="10229" y="777"/>
                  </a:moveTo>
                  <a:cubicBezTo>
                    <a:pt x="12338" y="777"/>
                    <a:pt x="14055" y="2199"/>
                    <a:pt x="14055" y="3953"/>
                  </a:cubicBezTo>
                  <a:cubicBezTo>
                    <a:pt x="14055" y="5707"/>
                    <a:pt x="12338" y="7135"/>
                    <a:pt x="10229" y="7135"/>
                  </a:cubicBezTo>
                  <a:cubicBezTo>
                    <a:pt x="8120" y="7135"/>
                    <a:pt x="6403" y="5707"/>
                    <a:pt x="6403" y="3953"/>
                  </a:cubicBezTo>
                  <a:cubicBezTo>
                    <a:pt x="6403" y="2199"/>
                    <a:pt x="8120" y="777"/>
                    <a:pt x="10229" y="777"/>
                  </a:cubicBezTo>
                  <a:close/>
                  <a:moveTo>
                    <a:pt x="11795" y="2194"/>
                  </a:moveTo>
                  <a:cubicBezTo>
                    <a:pt x="11724" y="2194"/>
                    <a:pt x="11658" y="2217"/>
                    <a:pt x="11603" y="2262"/>
                  </a:cubicBezTo>
                  <a:lnTo>
                    <a:pt x="9590" y="3708"/>
                  </a:lnTo>
                  <a:cubicBezTo>
                    <a:pt x="9406" y="3861"/>
                    <a:pt x="9406" y="4109"/>
                    <a:pt x="9590" y="4262"/>
                  </a:cubicBezTo>
                  <a:cubicBezTo>
                    <a:pt x="9774" y="4415"/>
                    <a:pt x="10072" y="4415"/>
                    <a:pt x="10257" y="4262"/>
                  </a:cubicBezTo>
                  <a:lnTo>
                    <a:pt x="11995" y="2594"/>
                  </a:lnTo>
                  <a:cubicBezTo>
                    <a:pt x="12104" y="2503"/>
                    <a:pt x="12104" y="2353"/>
                    <a:pt x="11995" y="2262"/>
                  </a:cubicBezTo>
                  <a:cubicBezTo>
                    <a:pt x="11940" y="2217"/>
                    <a:pt x="11867" y="2194"/>
                    <a:pt x="11795" y="2194"/>
                  </a:cubicBezTo>
                  <a:close/>
                </a:path>
              </a:pathLst>
            </a:custGeom>
            <a:solidFill>
              <a:srgbClr val="1B96D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sp>
          <p:nvSpPr>
            <p:cNvPr id="20" name="Google Shape;965;p75">
              <a:extLst>
                <a:ext uri="{FF2B5EF4-FFF2-40B4-BE49-F238E27FC236}">
                  <a16:creationId xmlns:a16="http://schemas.microsoft.com/office/drawing/2014/main" id="{0B93BF10-1BEA-530C-A8F4-9A4BB76EAA81}"/>
                </a:ext>
              </a:extLst>
            </p:cNvPr>
            <p:cNvSpPr/>
            <p:nvPr/>
          </p:nvSpPr>
          <p:spPr>
            <a:xfrm>
              <a:off x="6706287" y="1309234"/>
              <a:ext cx="436756" cy="536860"/>
            </a:xfrm>
            <a:custGeom>
              <a:avLst/>
              <a:gdLst/>
              <a:ahLst/>
              <a:cxnLst/>
              <a:rect l="l" t="t" r="r" b="b"/>
              <a:pathLst>
                <a:path w="21600" h="21600" extrusionOk="0">
                  <a:moveTo>
                    <a:pt x="10897" y="0"/>
                  </a:moveTo>
                  <a:cubicBezTo>
                    <a:pt x="8299" y="0"/>
                    <a:pt x="6193" y="1692"/>
                    <a:pt x="6193" y="3780"/>
                  </a:cubicBezTo>
                  <a:cubicBezTo>
                    <a:pt x="6193" y="5868"/>
                    <a:pt x="8299" y="7561"/>
                    <a:pt x="10897" y="7561"/>
                  </a:cubicBezTo>
                  <a:cubicBezTo>
                    <a:pt x="13495" y="7561"/>
                    <a:pt x="15601" y="5868"/>
                    <a:pt x="15600" y="3780"/>
                  </a:cubicBezTo>
                  <a:cubicBezTo>
                    <a:pt x="15600" y="1692"/>
                    <a:pt x="13495" y="0"/>
                    <a:pt x="10897" y="0"/>
                  </a:cubicBezTo>
                  <a:close/>
                  <a:moveTo>
                    <a:pt x="10173" y="8007"/>
                  </a:moveTo>
                  <a:cubicBezTo>
                    <a:pt x="9981" y="8009"/>
                    <a:pt x="9801" y="8011"/>
                    <a:pt x="9626" y="8014"/>
                  </a:cubicBezTo>
                  <a:cubicBezTo>
                    <a:pt x="7430" y="8006"/>
                    <a:pt x="6319" y="8267"/>
                    <a:pt x="5579" y="8737"/>
                  </a:cubicBezTo>
                  <a:cubicBezTo>
                    <a:pt x="5513" y="8779"/>
                    <a:pt x="5450" y="8830"/>
                    <a:pt x="5385" y="8873"/>
                  </a:cubicBezTo>
                  <a:cubicBezTo>
                    <a:pt x="5385" y="8873"/>
                    <a:pt x="16442" y="8873"/>
                    <a:pt x="16442" y="8873"/>
                  </a:cubicBezTo>
                  <a:cubicBezTo>
                    <a:pt x="16328" y="8813"/>
                    <a:pt x="16224" y="8745"/>
                    <a:pt x="16105" y="8690"/>
                  </a:cubicBezTo>
                  <a:cubicBezTo>
                    <a:pt x="15253" y="8298"/>
                    <a:pt x="14548" y="8058"/>
                    <a:pt x="12134" y="8014"/>
                  </a:cubicBezTo>
                  <a:lnTo>
                    <a:pt x="12125" y="8014"/>
                  </a:lnTo>
                  <a:cubicBezTo>
                    <a:pt x="11950" y="8011"/>
                    <a:pt x="11770" y="8009"/>
                    <a:pt x="11578" y="8007"/>
                  </a:cubicBezTo>
                  <a:lnTo>
                    <a:pt x="11578" y="8014"/>
                  </a:lnTo>
                  <a:lnTo>
                    <a:pt x="10173" y="8014"/>
                  </a:lnTo>
                  <a:lnTo>
                    <a:pt x="10173" y="8007"/>
                  </a:lnTo>
                  <a:close/>
                  <a:moveTo>
                    <a:pt x="1279" y="9305"/>
                  </a:moveTo>
                  <a:cubicBezTo>
                    <a:pt x="571" y="9305"/>
                    <a:pt x="0" y="9765"/>
                    <a:pt x="0" y="10333"/>
                  </a:cubicBezTo>
                  <a:lnTo>
                    <a:pt x="0" y="17292"/>
                  </a:lnTo>
                  <a:cubicBezTo>
                    <a:pt x="0" y="17861"/>
                    <a:pt x="571" y="18320"/>
                    <a:pt x="1279" y="18320"/>
                  </a:cubicBezTo>
                  <a:lnTo>
                    <a:pt x="10182" y="18320"/>
                  </a:lnTo>
                  <a:lnTo>
                    <a:pt x="10182" y="17860"/>
                  </a:lnTo>
                  <a:lnTo>
                    <a:pt x="10182" y="16805"/>
                  </a:lnTo>
                  <a:lnTo>
                    <a:pt x="10182" y="16271"/>
                  </a:lnTo>
                  <a:lnTo>
                    <a:pt x="6883" y="16271"/>
                  </a:lnTo>
                  <a:cubicBezTo>
                    <a:pt x="6519" y="16271"/>
                    <a:pt x="6218" y="16036"/>
                    <a:pt x="6218" y="15743"/>
                  </a:cubicBezTo>
                  <a:cubicBezTo>
                    <a:pt x="6218" y="15450"/>
                    <a:pt x="6519" y="15216"/>
                    <a:pt x="6883" y="15216"/>
                  </a:cubicBezTo>
                  <a:lnTo>
                    <a:pt x="10182" y="15216"/>
                  </a:lnTo>
                  <a:lnTo>
                    <a:pt x="10182" y="14682"/>
                  </a:lnTo>
                  <a:lnTo>
                    <a:pt x="6883" y="14682"/>
                  </a:lnTo>
                  <a:cubicBezTo>
                    <a:pt x="6519" y="14682"/>
                    <a:pt x="6218" y="14447"/>
                    <a:pt x="6218" y="14154"/>
                  </a:cubicBezTo>
                  <a:cubicBezTo>
                    <a:pt x="6218" y="13861"/>
                    <a:pt x="6519" y="13620"/>
                    <a:pt x="6883" y="13620"/>
                  </a:cubicBezTo>
                  <a:lnTo>
                    <a:pt x="10182" y="13620"/>
                  </a:lnTo>
                  <a:lnTo>
                    <a:pt x="10182" y="13093"/>
                  </a:lnTo>
                  <a:lnTo>
                    <a:pt x="6883" y="13093"/>
                  </a:lnTo>
                  <a:cubicBezTo>
                    <a:pt x="6519" y="13093"/>
                    <a:pt x="6218" y="12858"/>
                    <a:pt x="6218" y="12565"/>
                  </a:cubicBezTo>
                  <a:cubicBezTo>
                    <a:pt x="6218" y="12272"/>
                    <a:pt x="6519" y="12031"/>
                    <a:pt x="6883" y="12031"/>
                  </a:cubicBezTo>
                  <a:lnTo>
                    <a:pt x="10182" y="12031"/>
                  </a:lnTo>
                  <a:lnTo>
                    <a:pt x="10182" y="11503"/>
                  </a:lnTo>
                  <a:lnTo>
                    <a:pt x="6883" y="11503"/>
                  </a:lnTo>
                  <a:cubicBezTo>
                    <a:pt x="6519" y="11503"/>
                    <a:pt x="6218" y="11262"/>
                    <a:pt x="6218" y="10969"/>
                  </a:cubicBezTo>
                  <a:cubicBezTo>
                    <a:pt x="6218" y="10676"/>
                    <a:pt x="6519" y="10442"/>
                    <a:pt x="6883" y="10442"/>
                  </a:cubicBezTo>
                  <a:lnTo>
                    <a:pt x="10182" y="10442"/>
                  </a:lnTo>
                  <a:lnTo>
                    <a:pt x="10182" y="10279"/>
                  </a:lnTo>
                  <a:cubicBezTo>
                    <a:pt x="10182" y="10007"/>
                    <a:pt x="10473" y="9786"/>
                    <a:pt x="10838" y="9786"/>
                  </a:cubicBezTo>
                  <a:cubicBezTo>
                    <a:pt x="11202" y="9786"/>
                    <a:pt x="11494" y="10007"/>
                    <a:pt x="11494" y="10279"/>
                  </a:cubicBezTo>
                  <a:lnTo>
                    <a:pt x="11494" y="10442"/>
                  </a:lnTo>
                  <a:lnTo>
                    <a:pt x="14793" y="10442"/>
                  </a:lnTo>
                  <a:cubicBezTo>
                    <a:pt x="15157" y="10442"/>
                    <a:pt x="15457" y="10676"/>
                    <a:pt x="15457" y="10969"/>
                  </a:cubicBezTo>
                  <a:cubicBezTo>
                    <a:pt x="15457" y="11262"/>
                    <a:pt x="15157" y="11503"/>
                    <a:pt x="14793" y="11503"/>
                  </a:cubicBezTo>
                  <a:lnTo>
                    <a:pt x="11494" y="11503"/>
                  </a:lnTo>
                  <a:lnTo>
                    <a:pt x="11494" y="12031"/>
                  </a:lnTo>
                  <a:lnTo>
                    <a:pt x="14793" y="12031"/>
                  </a:lnTo>
                  <a:cubicBezTo>
                    <a:pt x="15157" y="12031"/>
                    <a:pt x="15457" y="12272"/>
                    <a:pt x="15457" y="12565"/>
                  </a:cubicBezTo>
                  <a:cubicBezTo>
                    <a:pt x="15457" y="12858"/>
                    <a:pt x="15157" y="13093"/>
                    <a:pt x="14793" y="13093"/>
                  </a:cubicBezTo>
                  <a:lnTo>
                    <a:pt x="11494" y="13093"/>
                  </a:lnTo>
                  <a:lnTo>
                    <a:pt x="11494" y="13620"/>
                  </a:lnTo>
                  <a:lnTo>
                    <a:pt x="14793" y="13620"/>
                  </a:lnTo>
                  <a:cubicBezTo>
                    <a:pt x="15157" y="13620"/>
                    <a:pt x="15457" y="13861"/>
                    <a:pt x="15457" y="14154"/>
                  </a:cubicBezTo>
                  <a:cubicBezTo>
                    <a:pt x="15457" y="14447"/>
                    <a:pt x="15157" y="14682"/>
                    <a:pt x="14793" y="14682"/>
                  </a:cubicBezTo>
                  <a:lnTo>
                    <a:pt x="11494" y="14682"/>
                  </a:lnTo>
                  <a:lnTo>
                    <a:pt x="11494" y="15216"/>
                  </a:lnTo>
                  <a:lnTo>
                    <a:pt x="14793" y="15216"/>
                  </a:lnTo>
                  <a:cubicBezTo>
                    <a:pt x="15157" y="15216"/>
                    <a:pt x="15457" y="15450"/>
                    <a:pt x="15457" y="15743"/>
                  </a:cubicBezTo>
                  <a:cubicBezTo>
                    <a:pt x="15457" y="16036"/>
                    <a:pt x="15157" y="16271"/>
                    <a:pt x="14793" y="16271"/>
                  </a:cubicBezTo>
                  <a:lnTo>
                    <a:pt x="11494" y="16271"/>
                  </a:lnTo>
                  <a:lnTo>
                    <a:pt x="11494" y="16805"/>
                  </a:lnTo>
                  <a:lnTo>
                    <a:pt x="11494" y="17867"/>
                  </a:lnTo>
                  <a:lnTo>
                    <a:pt x="11494" y="18320"/>
                  </a:lnTo>
                  <a:lnTo>
                    <a:pt x="20321" y="18320"/>
                  </a:lnTo>
                  <a:cubicBezTo>
                    <a:pt x="21029" y="18320"/>
                    <a:pt x="21600" y="17861"/>
                    <a:pt x="21600" y="17292"/>
                  </a:cubicBezTo>
                  <a:lnTo>
                    <a:pt x="21600" y="10333"/>
                  </a:lnTo>
                  <a:cubicBezTo>
                    <a:pt x="21600" y="9765"/>
                    <a:pt x="21029" y="9305"/>
                    <a:pt x="20321" y="9305"/>
                  </a:cubicBezTo>
                  <a:lnTo>
                    <a:pt x="1279" y="9305"/>
                  </a:lnTo>
                  <a:close/>
                  <a:moveTo>
                    <a:pt x="4864" y="10969"/>
                  </a:moveTo>
                  <a:cubicBezTo>
                    <a:pt x="5228" y="10969"/>
                    <a:pt x="5520" y="11210"/>
                    <a:pt x="5520" y="11503"/>
                  </a:cubicBezTo>
                  <a:cubicBezTo>
                    <a:pt x="5520" y="11650"/>
                    <a:pt x="5454" y="11786"/>
                    <a:pt x="5335" y="11882"/>
                  </a:cubicBezTo>
                  <a:cubicBezTo>
                    <a:pt x="5037" y="12122"/>
                    <a:pt x="4864" y="12456"/>
                    <a:pt x="4864" y="12822"/>
                  </a:cubicBezTo>
                  <a:lnTo>
                    <a:pt x="4864" y="17333"/>
                  </a:lnTo>
                  <a:cubicBezTo>
                    <a:pt x="5046" y="17333"/>
                    <a:pt x="5192" y="17450"/>
                    <a:pt x="5192" y="17596"/>
                  </a:cubicBezTo>
                  <a:cubicBezTo>
                    <a:pt x="5192" y="17743"/>
                    <a:pt x="5046" y="17867"/>
                    <a:pt x="4864" y="17867"/>
                  </a:cubicBezTo>
                  <a:lnTo>
                    <a:pt x="3542" y="17867"/>
                  </a:lnTo>
                  <a:cubicBezTo>
                    <a:pt x="3360" y="17867"/>
                    <a:pt x="3214" y="17743"/>
                    <a:pt x="3214" y="17596"/>
                  </a:cubicBezTo>
                  <a:cubicBezTo>
                    <a:pt x="3214" y="17450"/>
                    <a:pt x="3360" y="17333"/>
                    <a:pt x="3542" y="17333"/>
                  </a:cubicBezTo>
                  <a:lnTo>
                    <a:pt x="3542" y="12822"/>
                  </a:lnTo>
                  <a:cubicBezTo>
                    <a:pt x="3542" y="12164"/>
                    <a:pt x="3865" y="11563"/>
                    <a:pt x="4401" y="11131"/>
                  </a:cubicBezTo>
                  <a:cubicBezTo>
                    <a:pt x="4521" y="11035"/>
                    <a:pt x="4681" y="10969"/>
                    <a:pt x="4864" y="10969"/>
                  </a:cubicBezTo>
                  <a:close/>
                  <a:moveTo>
                    <a:pt x="16736" y="10969"/>
                  </a:moveTo>
                  <a:cubicBezTo>
                    <a:pt x="16919" y="10969"/>
                    <a:pt x="17080" y="11035"/>
                    <a:pt x="17199" y="11131"/>
                  </a:cubicBezTo>
                  <a:cubicBezTo>
                    <a:pt x="17734" y="11563"/>
                    <a:pt x="18058" y="12164"/>
                    <a:pt x="18057" y="12822"/>
                  </a:cubicBezTo>
                  <a:lnTo>
                    <a:pt x="18057" y="17333"/>
                  </a:lnTo>
                  <a:cubicBezTo>
                    <a:pt x="18240" y="17333"/>
                    <a:pt x="18386" y="17450"/>
                    <a:pt x="18386" y="17596"/>
                  </a:cubicBezTo>
                  <a:cubicBezTo>
                    <a:pt x="18386" y="17743"/>
                    <a:pt x="18240" y="17867"/>
                    <a:pt x="18057" y="17867"/>
                  </a:cubicBezTo>
                  <a:lnTo>
                    <a:pt x="16736" y="17867"/>
                  </a:lnTo>
                  <a:cubicBezTo>
                    <a:pt x="16554" y="17867"/>
                    <a:pt x="16408" y="17743"/>
                    <a:pt x="16408" y="17596"/>
                  </a:cubicBezTo>
                  <a:cubicBezTo>
                    <a:pt x="16408" y="17450"/>
                    <a:pt x="16554" y="17333"/>
                    <a:pt x="16736" y="17333"/>
                  </a:cubicBezTo>
                  <a:lnTo>
                    <a:pt x="16736" y="12822"/>
                  </a:lnTo>
                  <a:cubicBezTo>
                    <a:pt x="16736" y="12456"/>
                    <a:pt x="16563" y="12122"/>
                    <a:pt x="16265" y="11882"/>
                  </a:cubicBezTo>
                  <a:cubicBezTo>
                    <a:pt x="16146" y="11786"/>
                    <a:pt x="16080" y="11650"/>
                    <a:pt x="16080" y="11503"/>
                  </a:cubicBezTo>
                  <a:cubicBezTo>
                    <a:pt x="16080" y="11211"/>
                    <a:pt x="16372" y="10969"/>
                    <a:pt x="16736" y="10969"/>
                  </a:cubicBezTo>
                  <a:close/>
                  <a:moveTo>
                    <a:pt x="6715" y="16805"/>
                  </a:moveTo>
                  <a:lnTo>
                    <a:pt x="8860" y="16805"/>
                  </a:lnTo>
                  <a:cubicBezTo>
                    <a:pt x="9225" y="16805"/>
                    <a:pt x="9517" y="17040"/>
                    <a:pt x="9517" y="17333"/>
                  </a:cubicBezTo>
                  <a:cubicBezTo>
                    <a:pt x="9517" y="17626"/>
                    <a:pt x="9225" y="17867"/>
                    <a:pt x="8860" y="17867"/>
                  </a:cubicBezTo>
                  <a:lnTo>
                    <a:pt x="6715" y="17867"/>
                  </a:lnTo>
                  <a:cubicBezTo>
                    <a:pt x="6440" y="17867"/>
                    <a:pt x="6218" y="17625"/>
                    <a:pt x="6218" y="17333"/>
                  </a:cubicBezTo>
                  <a:cubicBezTo>
                    <a:pt x="6218" y="17040"/>
                    <a:pt x="6440" y="16805"/>
                    <a:pt x="6715" y="16805"/>
                  </a:cubicBezTo>
                  <a:close/>
                  <a:moveTo>
                    <a:pt x="12815" y="16805"/>
                  </a:moveTo>
                  <a:lnTo>
                    <a:pt x="14944" y="16805"/>
                  </a:lnTo>
                  <a:cubicBezTo>
                    <a:pt x="15226" y="16805"/>
                    <a:pt x="15457" y="17040"/>
                    <a:pt x="15457" y="17333"/>
                  </a:cubicBezTo>
                  <a:cubicBezTo>
                    <a:pt x="15457" y="17625"/>
                    <a:pt x="15226" y="17867"/>
                    <a:pt x="14944" y="17867"/>
                  </a:cubicBezTo>
                  <a:lnTo>
                    <a:pt x="12815" y="17867"/>
                  </a:lnTo>
                  <a:cubicBezTo>
                    <a:pt x="12451" y="17867"/>
                    <a:pt x="12159" y="17626"/>
                    <a:pt x="12159" y="17333"/>
                  </a:cubicBezTo>
                  <a:cubicBezTo>
                    <a:pt x="12159" y="17040"/>
                    <a:pt x="12451" y="16805"/>
                    <a:pt x="12815" y="16805"/>
                  </a:cubicBezTo>
                  <a:close/>
                  <a:moveTo>
                    <a:pt x="2423" y="18611"/>
                  </a:moveTo>
                  <a:lnTo>
                    <a:pt x="2423" y="20308"/>
                  </a:lnTo>
                  <a:cubicBezTo>
                    <a:pt x="2423" y="21020"/>
                    <a:pt x="3137" y="21600"/>
                    <a:pt x="4022" y="21600"/>
                  </a:cubicBezTo>
                  <a:cubicBezTo>
                    <a:pt x="4907" y="21600"/>
                    <a:pt x="5629" y="21020"/>
                    <a:pt x="5629" y="20308"/>
                  </a:cubicBezTo>
                  <a:lnTo>
                    <a:pt x="5629" y="18611"/>
                  </a:lnTo>
                  <a:cubicBezTo>
                    <a:pt x="5629" y="18611"/>
                    <a:pt x="2423" y="18611"/>
                    <a:pt x="2423" y="18611"/>
                  </a:cubicBezTo>
                  <a:close/>
                  <a:moveTo>
                    <a:pt x="6193" y="18611"/>
                  </a:moveTo>
                  <a:lnTo>
                    <a:pt x="6193" y="21600"/>
                  </a:lnTo>
                  <a:lnTo>
                    <a:pt x="15777" y="21600"/>
                  </a:lnTo>
                  <a:cubicBezTo>
                    <a:pt x="15777" y="21600"/>
                    <a:pt x="15777" y="18611"/>
                    <a:pt x="15777" y="18611"/>
                  </a:cubicBezTo>
                  <a:lnTo>
                    <a:pt x="6193" y="18611"/>
                  </a:lnTo>
                  <a:close/>
                  <a:moveTo>
                    <a:pt x="15887" y="18611"/>
                  </a:moveTo>
                  <a:lnTo>
                    <a:pt x="15887" y="20308"/>
                  </a:lnTo>
                  <a:cubicBezTo>
                    <a:pt x="15887" y="21020"/>
                    <a:pt x="16600" y="21600"/>
                    <a:pt x="17485" y="21600"/>
                  </a:cubicBezTo>
                  <a:cubicBezTo>
                    <a:pt x="18370" y="21600"/>
                    <a:pt x="19092" y="21020"/>
                    <a:pt x="19092" y="20308"/>
                  </a:cubicBezTo>
                  <a:lnTo>
                    <a:pt x="19092" y="18611"/>
                  </a:lnTo>
                  <a:cubicBezTo>
                    <a:pt x="19092" y="18611"/>
                    <a:pt x="15887" y="18611"/>
                    <a:pt x="15887" y="18611"/>
                  </a:cubicBezTo>
                  <a:close/>
                </a:path>
              </a:pathLst>
            </a:custGeom>
            <a:solidFill>
              <a:srgbClr val="1B96D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cxnSp>
          <p:nvCxnSpPr>
            <p:cNvPr id="21" name="Straight Connector 20">
              <a:extLst>
                <a:ext uri="{FF2B5EF4-FFF2-40B4-BE49-F238E27FC236}">
                  <a16:creationId xmlns:a16="http://schemas.microsoft.com/office/drawing/2014/main" id="{463AE3B7-F9A7-D503-E04F-E03C5BCA4838}"/>
                </a:ext>
              </a:extLst>
            </p:cNvPr>
            <p:cNvCxnSpPr>
              <a:cxnSpLocks/>
              <a:endCxn id="10" idx="0"/>
            </p:cNvCxnSpPr>
            <p:nvPr/>
          </p:nvCxnSpPr>
          <p:spPr>
            <a:xfrm flipH="1">
              <a:off x="5504078" y="2029821"/>
              <a:ext cx="4619" cy="2410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AEC6A3F-5789-BD7F-DFD9-E507D46DE542}"/>
                </a:ext>
              </a:extLst>
            </p:cNvPr>
            <p:cNvSpPr/>
            <p:nvPr/>
          </p:nvSpPr>
          <p:spPr>
            <a:xfrm>
              <a:off x="4666971" y="3056186"/>
              <a:ext cx="1672855" cy="1776395"/>
            </a:xfrm>
            <a:prstGeom prst="roundRect">
              <a:avLst>
                <a:gd name="adj" fmla="val 724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oogle Shape;1068;p77" descr="Image">
              <a:extLst>
                <a:ext uri="{FF2B5EF4-FFF2-40B4-BE49-F238E27FC236}">
                  <a16:creationId xmlns:a16="http://schemas.microsoft.com/office/drawing/2014/main" id="{FA12EB15-BEAF-25A6-79F7-0458D69AB8F0}"/>
                </a:ext>
              </a:extLst>
            </p:cNvPr>
            <p:cNvPicPr preferRelativeResize="0"/>
            <p:nvPr/>
          </p:nvPicPr>
          <p:blipFill rotWithShape="1">
            <a:blip r:embed="rId5">
              <a:alphaModFix/>
            </a:blip>
            <a:srcRect/>
            <a:stretch/>
          </p:blipFill>
          <p:spPr>
            <a:xfrm>
              <a:off x="4933189" y="3953348"/>
              <a:ext cx="316826" cy="334751"/>
            </a:xfrm>
            <a:prstGeom prst="rect">
              <a:avLst/>
            </a:prstGeom>
            <a:noFill/>
            <a:ln>
              <a:noFill/>
            </a:ln>
          </p:spPr>
        </p:pic>
        <p:pic>
          <p:nvPicPr>
            <p:cNvPr id="24" name="Google Shape;1073;p77" descr="Image">
              <a:extLst>
                <a:ext uri="{FF2B5EF4-FFF2-40B4-BE49-F238E27FC236}">
                  <a16:creationId xmlns:a16="http://schemas.microsoft.com/office/drawing/2014/main" id="{F47D462C-6146-C3E2-1B82-75F1CBDA22AB}"/>
                </a:ext>
              </a:extLst>
            </p:cNvPr>
            <p:cNvPicPr preferRelativeResize="0"/>
            <p:nvPr/>
          </p:nvPicPr>
          <p:blipFill rotWithShape="1">
            <a:blip r:embed="rId6">
              <a:alphaModFix/>
            </a:blip>
            <a:srcRect/>
            <a:stretch/>
          </p:blipFill>
          <p:spPr>
            <a:xfrm>
              <a:off x="4910426" y="3109392"/>
              <a:ext cx="385264" cy="522290"/>
            </a:xfrm>
            <a:prstGeom prst="rect">
              <a:avLst/>
            </a:prstGeom>
            <a:noFill/>
            <a:ln>
              <a:noFill/>
            </a:ln>
          </p:spPr>
        </p:pic>
        <p:pic>
          <p:nvPicPr>
            <p:cNvPr id="25" name="Google Shape;1063;p77" descr="Image">
              <a:extLst>
                <a:ext uri="{FF2B5EF4-FFF2-40B4-BE49-F238E27FC236}">
                  <a16:creationId xmlns:a16="http://schemas.microsoft.com/office/drawing/2014/main" id="{86099429-30D0-D829-720F-7B9C3ED8457C}"/>
                </a:ext>
              </a:extLst>
            </p:cNvPr>
            <p:cNvPicPr preferRelativeResize="0"/>
            <p:nvPr/>
          </p:nvPicPr>
          <p:blipFill rotWithShape="1">
            <a:blip r:embed="rId7">
              <a:alphaModFix/>
            </a:blip>
            <a:srcRect/>
            <a:stretch/>
          </p:blipFill>
          <p:spPr>
            <a:xfrm>
              <a:off x="5744407" y="3212131"/>
              <a:ext cx="350238" cy="381308"/>
            </a:xfrm>
            <a:prstGeom prst="rect">
              <a:avLst/>
            </a:prstGeom>
            <a:noFill/>
            <a:ln>
              <a:noFill/>
            </a:ln>
          </p:spPr>
        </p:pic>
        <p:cxnSp>
          <p:nvCxnSpPr>
            <p:cNvPr id="26" name="Straight Connector 25">
              <a:extLst>
                <a:ext uri="{FF2B5EF4-FFF2-40B4-BE49-F238E27FC236}">
                  <a16:creationId xmlns:a16="http://schemas.microsoft.com/office/drawing/2014/main" id="{F25B7C37-DF67-3FFA-452E-012FBB652AC7}"/>
                </a:ext>
              </a:extLst>
            </p:cNvPr>
            <p:cNvCxnSpPr>
              <a:cxnSpLocks/>
              <a:stCxn id="10" idx="2"/>
              <a:endCxn id="22" idx="0"/>
            </p:cNvCxnSpPr>
            <p:nvPr/>
          </p:nvCxnSpPr>
          <p:spPr>
            <a:xfrm flipH="1">
              <a:off x="5503399" y="2640160"/>
              <a:ext cx="679" cy="4160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87483A9-D934-B81A-10F6-2C85D196973C}"/>
                </a:ext>
              </a:extLst>
            </p:cNvPr>
            <p:cNvSpPr txBox="1"/>
            <p:nvPr/>
          </p:nvSpPr>
          <p:spPr>
            <a:xfrm>
              <a:off x="4844149" y="3588234"/>
              <a:ext cx="565875" cy="318383"/>
            </a:xfrm>
            <a:prstGeom prst="rect">
              <a:avLst/>
            </a:prstGeom>
            <a:noFill/>
          </p:spPr>
          <p:txBody>
            <a:bodyPr wrap="none" rtlCol="0">
              <a:spAutoFit/>
            </a:bodyPr>
            <a:lstStyle/>
            <a:p>
              <a:r>
                <a:rPr lang="en-US" sz="1400">
                  <a:latin typeface="+mn-lt"/>
                </a:rPr>
                <a:t>Filter</a:t>
              </a:r>
            </a:p>
          </p:txBody>
        </p:sp>
        <p:sp>
          <p:nvSpPr>
            <p:cNvPr id="28" name="TextBox 27">
              <a:extLst>
                <a:ext uri="{FF2B5EF4-FFF2-40B4-BE49-F238E27FC236}">
                  <a16:creationId xmlns:a16="http://schemas.microsoft.com/office/drawing/2014/main" id="{2620054F-F529-C9BE-93EA-72DC363DBE6B}"/>
                </a:ext>
              </a:extLst>
            </p:cNvPr>
            <p:cNvSpPr txBox="1"/>
            <p:nvPr/>
          </p:nvSpPr>
          <p:spPr>
            <a:xfrm>
              <a:off x="4605904" y="4309363"/>
              <a:ext cx="1049371" cy="541250"/>
            </a:xfrm>
            <a:prstGeom prst="rect">
              <a:avLst/>
            </a:prstGeom>
            <a:noFill/>
          </p:spPr>
          <p:txBody>
            <a:bodyPr wrap="square" rtlCol="0">
              <a:spAutoFit/>
            </a:bodyPr>
            <a:lstStyle/>
            <a:p>
              <a:pPr algn="ctr"/>
              <a:r>
                <a:rPr lang="en-US" sz="1400" dirty="0">
                  <a:latin typeface="+mn-lt"/>
                </a:rPr>
                <a:t>Knowledge Base</a:t>
              </a:r>
            </a:p>
          </p:txBody>
        </p:sp>
        <p:sp>
          <p:nvSpPr>
            <p:cNvPr id="29" name="TextBox 28">
              <a:extLst>
                <a:ext uri="{FF2B5EF4-FFF2-40B4-BE49-F238E27FC236}">
                  <a16:creationId xmlns:a16="http://schemas.microsoft.com/office/drawing/2014/main" id="{C00FD0FE-97A4-2CB4-A038-07ACB3D85E68}"/>
                </a:ext>
              </a:extLst>
            </p:cNvPr>
            <p:cNvSpPr txBox="1"/>
            <p:nvPr/>
          </p:nvSpPr>
          <p:spPr>
            <a:xfrm>
              <a:off x="5385625" y="3593439"/>
              <a:ext cx="959661" cy="318383"/>
            </a:xfrm>
            <a:prstGeom prst="rect">
              <a:avLst/>
            </a:prstGeom>
            <a:noFill/>
          </p:spPr>
          <p:txBody>
            <a:bodyPr wrap="square" rtlCol="0">
              <a:spAutoFit/>
            </a:bodyPr>
            <a:lstStyle/>
            <a:p>
              <a:pPr algn="ctr"/>
              <a:r>
                <a:rPr lang="en-US" sz="1400">
                  <a:latin typeface="+mn-lt"/>
                </a:rPr>
                <a:t>Analysis</a:t>
              </a:r>
            </a:p>
          </p:txBody>
        </p:sp>
        <p:sp>
          <p:nvSpPr>
            <p:cNvPr id="30" name="TextBox 29">
              <a:extLst>
                <a:ext uri="{FF2B5EF4-FFF2-40B4-BE49-F238E27FC236}">
                  <a16:creationId xmlns:a16="http://schemas.microsoft.com/office/drawing/2014/main" id="{DB9A8D9A-4BF6-2C71-A858-BBF9FF744034}"/>
                </a:ext>
              </a:extLst>
            </p:cNvPr>
            <p:cNvSpPr txBox="1"/>
            <p:nvPr/>
          </p:nvSpPr>
          <p:spPr>
            <a:xfrm>
              <a:off x="2733472" y="2063434"/>
              <a:ext cx="2236987" cy="350221"/>
            </a:xfrm>
            <a:prstGeom prst="rect">
              <a:avLst/>
            </a:prstGeom>
            <a:noFill/>
          </p:spPr>
          <p:txBody>
            <a:bodyPr wrap="none" rtlCol="0">
              <a:spAutoFit/>
            </a:bodyPr>
            <a:lstStyle/>
            <a:p>
              <a:r>
                <a:rPr lang="en-US" sz="1600" dirty="0">
                  <a:latin typeface="+mn-lt"/>
                </a:rPr>
                <a:t>Medical Device Network</a:t>
              </a:r>
            </a:p>
          </p:txBody>
        </p:sp>
        <p:sp>
          <p:nvSpPr>
            <p:cNvPr id="31" name="TextBox 30">
              <a:extLst>
                <a:ext uri="{FF2B5EF4-FFF2-40B4-BE49-F238E27FC236}">
                  <a16:creationId xmlns:a16="http://schemas.microsoft.com/office/drawing/2014/main" id="{DF58D157-64B4-59CA-C2AB-586CABA4F8CA}"/>
                </a:ext>
              </a:extLst>
            </p:cNvPr>
            <p:cNvSpPr txBox="1"/>
            <p:nvPr/>
          </p:nvSpPr>
          <p:spPr>
            <a:xfrm>
              <a:off x="6529425" y="2040193"/>
              <a:ext cx="1627005" cy="350221"/>
            </a:xfrm>
            <a:prstGeom prst="rect">
              <a:avLst/>
            </a:prstGeom>
            <a:noFill/>
          </p:spPr>
          <p:txBody>
            <a:bodyPr wrap="none" rtlCol="0">
              <a:spAutoFit/>
            </a:bodyPr>
            <a:lstStyle/>
            <a:p>
              <a:r>
                <a:rPr lang="en-US" sz="1600" dirty="0">
                  <a:latin typeface="+mn-lt"/>
                </a:rPr>
                <a:t>Imaging Network</a:t>
              </a:r>
            </a:p>
          </p:txBody>
        </p:sp>
        <p:pic>
          <p:nvPicPr>
            <p:cNvPr id="32" name="Google Shape;1104;p77" descr="Image">
              <a:extLst>
                <a:ext uri="{FF2B5EF4-FFF2-40B4-BE49-F238E27FC236}">
                  <a16:creationId xmlns:a16="http://schemas.microsoft.com/office/drawing/2014/main" id="{0A311867-6784-E918-567D-3A1C9AA98452}"/>
                </a:ext>
              </a:extLst>
            </p:cNvPr>
            <p:cNvPicPr preferRelativeResize="0"/>
            <p:nvPr/>
          </p:nvPicPr>
          <p:blipFill rotWithShape="1">
            <a:blip r:embed="rId8">
              <a:alphaModFix/>
            </a:blip>
            <a:srcRect/>
            <a:stretch/>
          </p:blipFill>
          <p:spPr>
            <a:xfrm>
              <a:off x="5858368" y="1403824"/>
              <a:ext cx="410159" cy="456029"/>
            </a:xfrm>
            <a:prstGeom prst="rect">
              <a:avLst/>
            </a:prstGeom>
            <a:noFill/>
            <a:ln>
              <a:noFill/>
            </a:ln>
          </p:spPr>
        </p:pic>
        <p:cxnSp>
          <p:nvCxnSpPr>
            <p:cNvPr id="33" name="Straight Connector 32">
              <a:extLst>
                <a:ext uri="{FF2B5EF4-FFF2-40B4-BE49-F238E27FC236}">
                  <a16:creationId xmlns:a16="http://schemas.microsoft.com/office/drawing/2014/main" id="{D7C62614-C6B5-1C44-C7D8-D39D3E71CFFC}"/>
                </a:ext>
              </a:extLst>
            </p:cNvPr>
            <p:cNvCxnSpPr>
              <a:cxnSpLocks/>
              <a:stCxn id="32" idx="2"/>
            </p:cNvCxnSpPr>
            <p:nvPr/>
          </p:nvCxnSpPr>
          <p:spPr>
            <a:xfrm>
              <a:off x="6063448" y="1859853"/>
              <a:ext cx="1" cy="118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139D0BB-DDA7-D724-915A-E932E9C0B351}"/>
                </a:ext>
              </a:extLst>
            </p:cNvPr>
            <p:cNvSpPr txBox="1"/>
            <p:nvPr/>
          </p:nvSpPr>
          <p:spPr>
            <a:xfrm>
              <a:off x="4466704" y="4832581"/>
              <a:ext cx="2062721" cy="859633"/>
            </a:xfrm>
            <a:prstGeom prst="rect">
              <a:avLst/>
            </a:prstGeom>
            <a:noFill/>
          </p:spPr>
          <p:txBody>
            <a:bodyPr wrap="square" rtlCol="0">
              <a:spAutoFit/>
            </a:bodyPr>
            <a:lstStyle/>
            <a:p>
              <a:pPr algn="ctr"/>
              <a:r>
                <a:rPr lang="en-US" sz="1600" b="1" dirty="0">
                  <a:latin typeface="+mn-lt"/>
                </a:rPr>
                <a:t>Passive Network Monitoring (PNM) Solution</a:t>
              </a:r>
            </a:p>
          </p:txBody>
        </p:sp>
        <p:sp>
          <p:nvSpPr>
            <p:cNvPr id="35" name="TextBox 34">
              <a:extLst>
                <a:ext uri="{FF2B5EF4-FFF2-40B4-BE49-F238E27FC236}">
                  <a16:creationId xmlns:a16="http://schemas.microsoft.com/office/drawing/2014/main" id="{B886A57A-98A5-EACF-FF68-BBDF5C8B9B31}"/>
                </a:ext>
              </a:extLst>
            </p:cNvPr>
            <p:cNvSpPr txBox="1"/>
            <p:nvPr/>
          </p:nvSpPr>
          <p:spPr>
            <a:xfrm>
              <a:off x="4586356" y="2605496"/>
              <a:ext cx="802251" cy="429816"/>
            </a:xfrm>
            <a:prstGeom prst="rect">
              <a:avLst/>
            </a:prstGeom>
            <a:noFill/>
          </p:spPr>
          <p:txBody>
            <a:bodyPr wrap="none" rtlCol="0">
              <a:spAutoFit/>
            </a:bodyPr>
            <a:lstStyle/>
            <a:p>
              <a:r>
                <a:rPr lang="en-US" sz="1050" dirty="0">
                  <a:latin typeface="+mn-lt"/>
                </a:rPr>
                <a:t>SPAN/TAP</a:t>
              </a:r>
              <a:br>
                <a:rPr lang="en-US" sz="1050" dirty="0">
                  <a:latin typeface="+mn-lt"/>
                </a:rPr>
              </a:br>
              <a:r>
                <a:rPr lang="en-US" sz="1050" dirty="0">
                  <a:latin typeface="+mn-lt"/>
                </a:rPr>
                <a:t>connection</a:t>
              </a:r>
            </a:p>
          </p:txBody>
        </p:sp>
        <p:sp>
          <p:nvSpPr>
            <p:cNvPr id="36" name="Arrow: Right 35">
              <a:extLst>
                <a:ext uri="{FF2B5EF4-FFF2-40B4-BE49-F238E27FC236}">
                  <a16:creationId xmlns:a16="http://schemas.microsoft.com/office/drawing/2014/main" id="{CA348F5E-9C42-5887-AC37-84B4189AC6F3}"/>
                </a:ext>
              </a:extLst>
            </p:cNvPr>
            <p:cNvSpPr/>
            <p:nvPr/>
          </p:nvSpPr>
          <p:spPr>
            <a:xfrm>
              <a:off x="3661531" y="3715893"/>
              <a:ext cx="883496" cy="25391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5A6F5DCF-6173-F19A-0511-264941B37CD4}"/>
                </a:ext>
              </a:extLst>
            </p:cNvPr>
            <p:cNvSpPr/>
            <p:nvPr/>
          </p:nvSpPr>
          <p:spPr>
            <a:xfrm>
              <a:off x="6452892" y="4305724"/>
              <a:ext cx="883496" cy="25391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Arrow: Left-Right 37">
              <a:extLst>
                <a:ext uri="{FF2B5EF4-FFF2-40B4-BE49-F238E27FC236}">
                  <a16:creationId xmlns:a16="http://schemas.microsoft.com/office/drawing/2014/main" id="{747D298A-8496-E25B-0150-59BA5A632B3E}"/>
                </a:ext>
              </a:extLst>
            </p:cNvPr>
            <p:cNvSpPr/>
            <p:nvPr/>
          </p:nvSpPr>
          <p:spPr>
            <a:xfrm>
              <a:off x="6452893" y="3146316"/>
              <a:ext cx="883496" cy="253915"/>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8DD1A36-D66F-4E8D-4559-F9384517B15D}"/>
                </a:ext>
              </a:extLst>
            </p:cNvPr>
            <p:cNvSpPr txBox="1"/>
            <p:nvPr/>
          </p:nvSpPr>
          <p:spPr>
            <a:xfrm>
              <a:off x="7435118" y="2488784"/>
              <a:ext cx="3478956" cy="1369045"/>
            </a:xfrm>
            <a:prstGeom prst="rect">
              <a:avLst/>
            </a:prstGeom>
            <a:noFill/>
          </p:spPr>
          <p:txBody>
            <a:bodyPr wrap="square" rtlCol="0">
              <a:spAutoFit/>
            </a:bodyPr>
            <a:lstStyle/>
            <a:p>
              <a:r>
                <a:rPr lang="en-US" sz="1600" dirty="0">
                  <a:latin typeface="+mn-lt"/>
                </a:rPr>
                <a:t>Integration with:</a:t>
              </a:r>
            </a:p>
            <a:p>
              <a:pPr marL="171450" indent="-171450">
                <a:buFont typeface="Arial" panose="020B0604020202020204" pitchFamily="34" charset="0"/>
                <a:buChar char="•"/>
              </a:pPr>
              <a:r>
                <a:rPr lang="en-US" sz="1600" dirty="0">
                  <a:latin typeface="+mn-lt"/>
                </a:rPr>
                <a:t>Asset management (CMMS/CMDB)</a:t>
              </a:r>
            </a:p>
            <a:p>
              <a:pPr marL="171450" indent="-171450">
                <a:buFont typeface="Arial" panose="020B0604020202020204" pitchFamily="34" charset="0"/>
                <a:buChar char="•"/>
              </a:pPr>
              <a:r>
                <a:rPr lang="en-US" sz="1600" dirty="0">
                  <a:latin typeface="+mn-lt"/>
                </a:rPr>
                <a:t>Risk tools</a:t>
              </a:r>
            </a:p>
            <a:p>
              <a:pPr marL="171450" indent="-171450">
                <a:buFont typeface="Arial" panose="020B0604020202020204" pitchFamily="34" charset="0"/>
                <a:buChar char="•"/>
              </a:pPr>
              <a:r>
                <a:rPr lang="en-US" sz="1600" dirty="0">
                  <a:latin typeface="+mn-lt"/>
                </a:rPr>
                <a:t>IT Security tools</a:t>
              </a:r>
            </a:p>
            <a:p>
              <a:pPr marL="171450" indent="-171450">
                <a:buFont typeface="Arial" panose="020B0604020202020204" pitchFamily="34" charset="0"/>
                <a:buChar char="•"/>
              </a:pPr>
              <a:endParaRPr lang="en-US" sz="1600" dirty="0">
                <a:latin typeface="+mn-lt"/>
              </a:endParaRPr>
            </a:p>
          </p:txBody>
        </p:sp>
        <p:sp>
          <p:nvSpPr>
            <p:cNvPr id="40" name="TextBox 39">
              <a:extLst>
                <a:ext uri="{FF2B5EF4-FFF2-40B4-BE49-F238E27FC236}">
                  <a16:creationId xmlns:a16="http://schemas.microsoft.com/office/drawing/2014/main" id="{A7F71273-216F-0806-FD6B-D437B438196D}"/>
                </a:ext>
              </a:extLst>
            </p:cNvPr>
            <p:cNvSpPr txBox="1"/>
            <p:nvPr/>
          </p:nvSpPr>
          <p:spPr>
            <a:xfrm>
              <a:off x="7435118" y="3692107"/>
              <a:ext cx="3143570" cy="2897281"/>
            </a:xfrm>
            <a:prstGeom prst="rect">
              <a:avLst/>
            </a:prstGeom>
            <a:noFill/>
          </p:spPr>
          <p:txBody>
            <a:bodyPr wrap="square" rtlCol="0">
              <a:spAutoFit/>
            </a:bodyPr>
            <a:lstStyle/>
            <a:p>
              <a:r>
                <a:rPr lang="en-US" sz="1600" dirty="0">
                  <a:latin typeface="+mn-lt"/>
                </a:rPr>
                <a:t>Provides:</a:t>
              </a:r>
            </a:p>
            <a:p>
              <a:pPr marL="171450" indent="-171450">
                <a:buFont typeface="Arial" panose="020B0604020202020204" pitchFamily="34" charset="0"/>
                <a:buChar char="•"/>
              </a:pPr>
              <a:r>
                <a:rPr lang="en-US" sz="1600" dirty="0">
                  <a:latin typeface="+mn-lt"/>
                </a:rPr>
                <a:t>Pre-procurement assessment</a:t>
              </a:r>
            </a:p>
            <a:p>
              <a:pPr marL="171450" indent="-171450">
                <a:buFont typeface="Arial" panose="020B0604020202020204" pitchFamily="34" charset="0"/>
                <a:buChar char="•"/>
              </a:pPr>
              <a:r>
                <a:rPr lang="en-US" sz="1600" dirty="0">
                  <a:latin typeface="+mn-lt"/>
                </a:rPr>
                <a:t>Supply chain risk mgmt.</a:t>
              </a:r>
            </a:p>
            <a:p>
              <a:pPr marL="171450" indent="-171450">
                <a:buFont typeface="Arial" panose="020B0604020202020204" pitchFamily="34" charset="0"/>
                <a:buChar char="•"/>
              </a:pPr>
              <a:r>
                <a:rPr lang="en-US" sz="1600" dirty="0">
                  <a:latin typeface="+mn-lt"/>
                </a:rPr>
                <a:t>Recall management</a:t>
              </a:r>
            </a:p>
            <a:p>
              <a:pPr marL="171450" indent="-171450">
                <a:buFont typeface="Arial" panose="020B0604020202020204" pitchFamily="34" charset="0"/>
                <a:buChar char="•"/>
              </a:pPr>
              <a:r>
                <a:rPr lang="en-US" sz="1600" dirty="0">
                  <a:latin typeface="+mn-lt"/>
                </a:rPr>
                <a:t>Security best practices</a:t>
              </a:r>
            </a:p>
            <a:p>
              <a:pPr marL="171450" indent="-171450">
                <a:buFont typeface="Arial" panose="020B0604020202020204" pitchFamily="34" charset="0"/>
                <a:buChar char="•"/>
              </a:pPr>
              <a:r>
                <a:rPr lang="en-US" sz="1600" dirty="0">
                  <a:latin typeface="+mn-lt"/>
                </a:rPr>
                <a:t>Traffic analysis</a:t>
              </a:r>
            </a:p>
            <a:p>
              <a:pPr marL="171450" indent="-171450">
                <a:buFont typeface="Arial" panose="020B0604020202020204" pitchFamily="34" charset="0"/>
                <a:buChar char="•"/>
              </a:pPr>
              <a:r>
                <a:rPr lang="en-US" sz="1600" dirty="0">
                  <a:latin typeface="+mn-lt"/>
                </a:rPr>
                <a:t>Behavior baseline</a:t>
              </a:r>
            </a:p>
            <a:p>
              <a:pPr marL="171450" indent="-171450">
                <a:buFont typeface="Arial" panose="020B0604020202020204" pitchFamily="34" charset="0"/>
                <a:buChar char="•"/>
              </a:pPr>
              <a:r>
                <a:rPr lang="en-US" sz="1600" dirty="0">
                  <a:latin typeface="+mn-lt"/>
                </a:rPr>
                <a:t>Security event detection</a:t>
              </a:r>
            </a:p>
            <a:p>
              <a:pPr marL="171450" indent="-171450">
                <a:buFont typeface="Arial" panose="020B0604020202020204" pitchFamily="34" charset="0"/>
                <a:buChar char="•"/>
              </a:pPr>
              <a:r>
                <a:rPr lang="en-US" sz="1600" dirty="0">
                  <a:latin typeface="+mn-lt"/>
                </a:rPr>
                <a:t>Usage &amp; network statistics</a:t>
              </a:r>
            </a:p>
            <a:p>
              <a:pPr marL="171450" indent="-171450">
                <a:buFont typeface="Arial" panose="020B0604020202020204" pitchFamily="34" charset="0"/>
                <a:buChar char="•"/>
              </a:pPr>
              <a:r>
                <a:rPr lang="en-US" sz="1600" dirty="0">
                  <a:latin typeface="+mn-lt"/>
                </a:rPr>
                <a:t>Vulnerability identification</a:t>
              </a:r>
            </a:p>
            <a:p>
              <a:pPr marL="171450" indent="-171450">
                <a:buFont typeface="Arial" panose="020B0604020202020204" pitchFamily="34" charset="0"/>
                <a:buChar char="•"/>
              </a:pPr>
              <a:r>
                <a:rPr lang="en-US" sz="1600" dirty="0">
                  <a:latin typeface="+mn-lt"/>
                </a:rPr>
                <a:t>Risk remediation prioritization</a:t>
              </a:r>
            </a:p>
          </p:txBody>
        </p:sp>
        <p:sp>
          <p:nvSpPr>
            <p:cNvPr id="41" name="TextBox 40">
              <a:extLst>
                <a:ext uri="{FF2B5EF4-FFF2-40B4-BE49-F238E27FC236}">
                  <a16:creationId xmlns:a16="http://schemas.microsoft.com/office/drawing/2014/main" id="{E66470E6-3B2C-7C59-BB8E-48AE35898C95}"/>
                </a:ext>
              </a:extLst>
            </p:cNvPr>
            <p:cNvSpPr txBox="1"/>
            <p:nvPr/>
          </p:nvSpPr>
          <p:spPr>
            <a:xfrm>
              <a:off x="674703" y="3226523"/>
              <a:ext cx="2903400" cy="1878457"/>
            </a:xfrm>
            <a:prstGeom prst="rect">
              <a:avLst/>
            </a:prstGeom>
            <a:noFill/>
          </p:spPr>
          <p:txBody>
            <a:bodyPr wrap="square" rtlCol="0">
              <a:spAutoFit/>
            </a:bodyPr>
            <a:lstStyle/>
            <a:p>
              <a:r>
                <a:rPr lang="en-US" sz="1600" dirty="0">
                  <a:latin typeface="+mn-lt"/>
                </a:rPr>
                <a:t>External sources:</a:t>
              </a:r>
            </a:p>
            <a:p>
              <a:pPr marL="171450" indent="-171450">
                <a:buFont typeface="Arial" panose="020B0604020202020204" pitchFamily="34" charset="0"/>
                <a:buChar char="•"/>
              </a:pPr>
              <a:r>
                <a:rPr lang="en-US" sz="1600" dirty="0">
                  <a:latin typeface="+mn-lt"/>
                </a:rPr>
                <a:t>Recalls and advisories</a:t>
              </a:r>
            </a:p>
            <a:p>
              <a:pPr marL="171450" indent="-171450">
                <a:buFont typeface="Arial" panose="020B0604020202020204" pitchFamily="34" charset="0"/>
                <a:buChar char="•"/>
              </a:pPr>
              <a:r>
                <a:rPr lang="en-US" sz="1600" dirty="0">
                  <a:latin typeface="+mn-lt"/>
                </a:rPr>
                <a:t>Vulnerability disclosure</a:t>
              </a:r>
            </a:p>
            <a:p>
              <a:pPr marL="171450" indent="-171450">
                <a:buFont typeface="Arial" panose="020B0604020202020204" pitchFamily="34" charset="0"/>
                <a:buChar char="•"/>
              </a:pPr>
              <a:r>
                <a:rPr lang="en-US" sz="1600" dirty="0">
                  <a:latin typeface="+mn-lt"/>
                </a:rPr>
                <a:t>Manufacturer security data (e.g., MDS2)</a:t>
              </a:r>
            </a:p>
            <a:p>
              <a:pPr marL="171450" indent="-171450">
                <a:buFont typeface="Arial" panose="020B0604020202020204" pitchFamily="34" charset="0"/>
                <a:buChar char="•"/>
              </a:pPr>
              <a:r>
                <a:rPr lang="en-US" sz="1600" dirty="0">
                  <a:latin typeface="+mn-lt"/>
                </a:rPr>
                <a:t>Community-derived</a:t>
              </a:r>
            </a:p>
            <a:p>
              <a:pPr marL="171450" indent="-171450">
                <a:buFont typeface="Arial" panose="020B0604020202020204" pitchFamily="34" charset="0"/>
                <a:buChar char="•"/>
              </a:pPr>
              <a:endParaRPr lang="en-US" sz="1600" dirty="0">
                <a:latin typeface="+mn-lt"/>
              </a:endParaRPr>
            </a:p>
          </p:txBody>
        </p:sp>
        <p:pic>
          <p:nvPicPr>
            <p:cNvPr id="42" name="Google Shape;1120;p77" descr="Image">
              <a:extLst>
                <a:ext uri="{FF2B5EF4-FFF2-40B4-BE49-F238E27FC236}">
                  <a16:creationId xmlns:a16="http://schemas.microsoft.com/office/drawing/2014/main" id="{4E45F68C-06EF-62CA-B974-AA3614D53318}"/>
                </a:ext>
              </a:extLst>
            </p:cNvPr>
            <p:cNvPicPr preferRelativeResize="0"/>
            <p:nvPr/>
          </p:nvPicPr>
          <p:blipFill rotWithShape="1">
            <a:blip r:embed="rId9">
              <a:alphaModFix/>
            </a:blip>
            <a:srcRect/>
            <a:stretch/>
          </p:blipFill>
          <p:spPr>
            <a:xfrm>
              <a:off x="5692636" y="3949742"/>
              <a:ext cx="402008" cy="370722"/>
            </a:xfrm>
            <a:prstGeom prst="rect">
              <a:avLst/>
            </a:prstGeom>
            <a:noFill/>
            <a:ln>
              <a:noFill/>
            </a:ln>
          </p:spPr>
        </p:pic>
        <p:sp>
          <p:nvSpPr>
            <p:cNvPr id="43" name="TextBox 42">
              <a:extLst>
                <a:ext uri="{FF2B5EF4-FFF2-40B4-BE49-F238E27FC236}">
                  <a16:creationId xmlns:a16="http://schemas.microsoft.com/office/drawing/2014/main" id="{1711CEC6-431F-24CD-DD9F-9B0A116DB321}"/>
                </a:ext>
              </a:extLst>
            </p:cNvPr>
            <p:cNvSpPr txBox="1"/>
            <p:nvPr/>
          </p:nvSpPr>
          <p:spPr>
            <a:xfrm>
              <a:off x="5417526" y="4355441"/>
              <a:ext cx="959661" cy="318383"/>
            </a:xfrm>
            <a:prstGeom prst="rect">
              <a:avLst/>
            </a:prstGeom>
            <a:noFill/>
          </p:spPr>
          <p:txBody>
            <a:bodyPr wrap="square" rtlCol="0">
              <a:spAutoFit/>
            </a:bodyPr>
            <a:lstStyle/>
            <a:p>
              <a:pPr algn="ctr"/>
              <a:r>
                <a:rPr lang="en-US" sz="1400">
                  <a:latin typeface="+mn-lt"/>
                </a:rPr>
                <a:t>Alerts</a:t>
              </a:r>
            </a:p>
          </p:txBody>
        </p:sp>
      </p:grpSp>
    </p:spTree>
    <p:extLst>
      <p:ext uri="{BB962C8B-B14F-4D97-AF65-F5344CB8AC3E}">
        <p14:creationId xmlns:p14="http://schemas.microsoft.com/office/powerpoint/2010/main" val="28642758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C391-05FC-B69C-A0C6-3C8234CC890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F92625A-1B54-8065-3634-8226549504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2873" y="2438400"/>
            <a:ext cx="4168002" cy="2500800"/>
          </a:xfrm>
          <a:prstGeom prst="rect">
            <a:avLst/>
          </a:prstGeom>
        </p:spPr>
      </p:pic>
      <p:sp>
        <p:nvSpPr>
          <p:cNvPr id="2" name="Title 1">
            <a:extLst>
              <a:ext uri="{FF2B5EF4-FFF2-40B4-BE49-F238E27FC236}">
                <a16:creationId xmlns:a16="http://schemas.microsoft.com/office/drawing/2014/main" id="{9AC1ADCF-E651-D824-6889-10874EF898B6}"/>
              </a:ext>
            </a:extLst>
          </p:cNvPr>
          <p:cNvSpPr>
            <a:spLocks noGrp="1"/>
          </p:cNvSpPr>
          <p:nvPr>
            <p:ph type="title"/>
          </p:nvPr>
        </p:nvSpPr>
        <p:spPr>
          <a:xfrm>
            <a:off x="609600" y="457200"/>
            <a:ext cx="10972800" cy="457200"/>
          </a:xfrm>
        </p:spPr>
        <p:txBody>
          <a:bodyPr/>
          <a:lstStyle/>
          <a:p>
            <a:r>
              <a:rPr lang="en-US" dirty="0"/>
              <a:t>Step 7: Ongoing Monitoring &amp; Maintenance</a:t>
            </a:r>
          </a:p>
        </p:txBody>
      </p:sp>
      <p:sp>
        <p:nvSpPr>
          <p:cNvPr id="4" name="Slide Number Placeholder 3">
            <a:extLst>
              <a:ext uri="{FF2B5EF4-FFF2-40B4-BE49-F238E27FC236}">
                <a16:creationId xmlns:a16="http://schemas.microsoft.com/office/drawing/2014/main" id="{6D1406B6-0E4D-0AF9-3F72-09C632B50EDA}"/>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116</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EFBE8A78-06FC-D2BD-C4F9-B3CC76398518}"/>
              </a:ext>
            </a:extLst>
          </p:cNvPr>
          <p:cNvSpPr>
            <a:spLocks noGrp="1"/>
          </p:cNvSpPr>
          <p:nvPr>
            <p:ph idx="1"/>
          </p:nvPr>
        </p:nvSpPr>
        <p:spPr>
          <a:xfrm>
            <a:off x="452718" y="1380844"/>
            <a:ext cx="6633882" cy="5019956"/>
          </a:xfrm>
        </p:spPr>
        <p:txBody>
          <a:bodyPr/>
          <a:lstStyle/>
          <a:p>
            <a:pPr marL="285750" indent="-285750">
              <a:buFont typeface="Arial" panose="020B0604020202020204" pitchFamily="34" charset="0"/>
              <a:buChar char="•"/>
            </a:pPr>
            <a:r>
              <a:rPr lang="en-US" sz="2800" dirty="0"/>
              <a:t>Maintenance activities as a result of:</a:t>
            </a:r>
          </a:p>
          <a:p>
            <a:pPr marL="519113" lvl="1" indent="-285750">
              <a:buFont typeface="Arial" panose="020B0604020202020204" pitchFamily="34" charset="0"/>
              <a:buChar char="•"/>
            </a:pPr>
            <a:r>
              <a:rPr lang="en-US" sz="2400" dirty="0"/>
              <a:t>Performed testing</a:t>
            </a:r>
          </a:p>
          <a:p>
            <a:pPr marL="519113" lvl="1" indent="-285750">
              <a:buFont typeface="Arial" panose="020B0604020202020204" pitchFamily="34" charset="0"/>
              <a:buChar char="•"/>
            </a:pPr>
            <a:r>
              <a:rPr lang="en-US" sz="2400" dirty="0"/>
              <a:t>Observed incidents</a:t>
            </a:r>
          </a:p>
          <a:p>
            <a:pPr marL="519113" lvl="1" indent="-285750">
              <a:buFont typeface="Arial" panose="020B0604020202020204" pitchFamily="34" charset="0"/>
              <a:buChar char="•"/>
            </a:pPr>
            <a:r>
              <a:rPr lang="en-US" sz="2400" dirty="0"/>
              <a:t>Manufacturer communication</a:t>
            </a:r>
          </a:p>
          <a:p>
            <a:pPr marL="519113" lvl="1" indent="-285750">
              <a:buFont typeface="Arial" panose="020B0604020202020204" pitchFamily="34" charset="0"/>
              <a:buChar char="•"/>
            </a:pPr>
            <a:r>
              <a:rPr lang="en-US" sz="2400" dirty="0"/>
              <a:t>Security communication (FDA, CISA, ISAC, …)</a:t>
            </a:r>
          </a:p>
          <a:p>
            <a:pPr marL="285750" indent="-285750">
              <a:buFont typeface="Arial" panose="020B0604020202020204" pitchFamily="34" charset="0"/>
              <a:buChar char="•"/>
            </a:pPr>
            <a:r>
              <a:rPr lang="en-US" sz="2800" dirty="0"/>
              <a:t>Scale response based on risk and control appropriateness:</a:t>
            </a:r>
          </a:p>
          <a:p>
            <a:pPr marL="519113" lvl="1" indent="-285750">
              <a:buFont typeface="Arial" panose="020B0604020202020204" pitchFamily="34" charset="0"/>
              <a:buChar char="•"/>
            </a:pPr>
            <a:r>
              <a:rPr lang="en-US" sz="2400" dirty="0"/>
              <a:t>Isolate / segment off</a:t>
            </a:r>
          </a:p>
          <a:p>
            <a:pPr marL="519113" lvl="1" indent="-285750">
              <a:buFont typeface="Arial" panose="020B0604020202020204" pitchFamily="34" charset="0"/>
              <a:buChar char="•"/>
            </a:pPr>
            <a:r>
              <a:rPr lang="en-US" sz="2400" dirty="0"/>
              <a:t>Patch as soon as available</a:t>
            </a:r>
          </a:p>
          <a:p>
            <a:pPr marL="519113" lvl="1" indent="-285750">
              <a:buFont typeface="Arial" panose="020B0604020202020204" pitchFamily="34" charset="0"/>
              <a:buChar char="•"/>
            </a:pPr>
            <a:r>
              <a:rPr lang="en-US" sz="2400" dirty="0"/>
              <a:t>Patch at next periodic maintenance</a:t>
            </a:r>
          </a:p>
          <a:p>
            <a:pPr marL="519113" lvl="1" indent="-285750">
              <a:buFont typeface="Arial" panose="020B0604020202020204" pitchFamily="34" charset="0"/>
              <a:buChar char="•"/>
            </a:pPr>
            <a:r>
              <a:rPr lang="en-US" sz="2400" dirty="0"/>
              <a:t>Remove from service / replace</a:t>
            </a:r>
          </a:p>
        </p:txBody>
      </p:sp>
    </p:spTree>
    <p:extLst>
      <p:ext uri="{BB962C8B-B14F-4D97-AF65-F5344CB8AC3E}">
        <p14:creationId xmlns:p14="http://schemas.microsoft.com/office/powerpoint/2010/main" val="11058863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7269A16-F33D-9553-713A-F18734F45639}"/>
              </a:ext>
            </a:extLst>
          </p:cNvPr>
          <p:cNvSpPr/>
          <p:nvPr/>
        </p:nvSpPr>
        <p:spPr>
          <a:xfrm>
            <a:off x="533400" y="3429000"/>
            <a:ext cx="10820400" cy="2362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Employee Training and Awareness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1831974"/>
          </a:xfrm>
        </p:spPr>
        <p:txBody>
          <a:bodyPr/>
          <a:lstStyle/>
          <a:p>
            <a:pPr marL="514350" indent="-514350">
              <a:buFont typeface="Arial" panose="020B0604020202020204" pitchFamily="34" charset="0"/>
              <a:buChar char="•"/>
            </a:pPr>
            <a:r>
              <a:rPr lang="en-US" sz="3200" dirty="0"/>
              <a:t>Conduct regular cybersecurity training and awareness programs for all employees to educate them about potential threats, phishing scams, and safe computing practices.</a:t>
            </a:r>
            <a:endParaRPr lang="en-US" sz="2600"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117</a:t>
            </a:fld>
            <a:endParaRPr lang="en-US" dirty="0">
              <a:solidFill>
                <a:srgbClr val="4D4E53">
                  <a:tint val="75000"/>
                </a:srgbClr>
              </a:solidFill>
            </a:endParaRPr>
          </a:p>
        </p:txBody>
      </p:sp>
      <p:sp>
        <p:nvSpPr>
          <p:cNvPr id="7" name="TextBox 6">
            <a:extLst>
              <a:ext uri="{FF2B5EF4-FFF2-40B4-BE49-F238E27FC236}">
                <a16:creationId xmlns:a16="http://schemas.microsoft.com/office/drawing/2014/main" id="{6F097D10-8B81-B851-FB22-821F6F58EDF8}"/>
              </a:ext>
            </a:extLst>
          </p:cNvPr>
          <p:cNvSpPr txBox="1"/>
          <p:nvPr/>
        </p:nvSpPr>
        <p:spPr>
          <a:xfrm>
            <a:off x="723900" y="3686771"/>
            <a:ext cx="10439400" cy="1846659"/>
          </a:xfrm>
          <a:prstGeom prst="rect">
            <a:avLst/>
          </a:prstGeom>
          <a:noFill/>
        </p:spPr>
        <p:txBody>
          <a:bodyPr wrap="square">
            <a:spAutoFit/>
          </a:bodyPr>
          <a:lstStyle/>
          <a:p>
            <a:r>
              <a:rPr lang="en-US" sz="3800" b="0" i="0" dirty="0">
                <a:solidFill>
                  <a:srgbClr val="333333"/>
                </a:solidFill>
                <a:effectLst/>
                <a:latin typeface="Dreaming Outloud Pro" panose="020F0502020204030204" pitchFamily="66" charset="0"/>
                <a:cs typeface="Dreaming Outloud Pro" panose="020F0502020204030204" pitchFamily="66" charset="0"/>
              </a:rPr>
              <a:t>Research shows that the </a:t>
            </a:r>
            <a:r>
              <a:rPr lang="en-US" sz="3800" b="1" i="0" dirty="0">
                <a:solidFill>
                  <a:srgbClr val="FF0000"/>
                </a:solidFill>
                <a:effectLst/>
                <a:latin typeface="Dreaming Outloud Pro" panose="020F0502020204030204" pitchFamily="66" charset="0"/>
                <a:cs typeface="Dreaming Outloud Pro" panose="020F0502020204030204" pitchFamily="66" charset="0"/>
              </a:rPr>
              <a:t>human element </a:t>
            </a:r>
            <a:r>
              <a:rPr lang="en-US" sz="3800" b="0" i="0" dirty="0">
                <a:solidFill>
                  <a:srgbClr val="333333"/>
                </a:solidFill>
                <a:effectLst/>
                <a:latin typeface="Dreaming Outloud Pro" panose="020F0502020204030204" pitchFamily="66" charset="0"/>
                <a:cs typeface="Dreaming Outloud Pro" panose="020F0502020204030204" pitchFamily="66" charset="0"/>
              </a:rPr>
              <a:t>still makes up the </a:t>
            </a:r>
            <a:r>
              <a:rPr lang="en-US" sz="3800" b="1" i="0" dirty="0">
                <a:solidFill>
                  <a:srgbClr val="FF0000"/>
                </a:solidFill>
                <a:effectLst/>
                <a:latin typeface="Dreaming Outloud Pro" panose="020F0502020204030204" pitchFamily="66" charset="0"/>
                <a:cs typeface="Dreaming Outloud Pro" panose="020F0502020204030204" pitchFamily="66" charset="0"/>
              </a:rPr>
              <a:t>overwhelming majority</a:t>
            </a:r>
            <a:r>
              <a:rPr lang="en-US" sz="3800" b="0" i="0" dirty="0">
                <a:solidFill>
                  <a:srgbClr val="333333"/>
                </a:solidFill>
                <a:effectLst/>
                <a:latin typeface="Dreaming Outloud Pro" panose="020F0502020204030204" pitchFamily="66" charset="0"/>
                <a:cs typeface="Dreaming Outloud Pro" panose="020F0502020204030204" pitchFamily="66" charset="0"/>
              </a:rPr>
              <a:t> of incidents and </a:t>
            </a:r>
            <a:r>
              <a:rPr lang="en-US" sz="3800" b="1" i="0" dirty="0">
                <a:solidFill>
                  <a:srgbClr val="FF0000"/>
                </a:solidFill>
                <a:effectLst/>
                <a:latin typeface="Dreaming Outloud Pro" panose="020F0502020204030204" pitchFamily="66" charset="0"/>
                <a:cs typeface="Dreaming Outloud Pro" panose="020F0502020204030204" pitchFamily="66" charset="0"/>
              </a:rPr>
              <a:t>is a factor in 74% </a:t>
            </a:r>
            <a:r>
              <a:rPr lang="en-US" sz="3800" b="0" i="0" dirty="0">
                <a:solidFill>
                  <a:srgbClr val="333333"/>
                </a:solidFill>
                <a:effectLst/>
                <a:latin typeface="Dreaming Outloud Pro" panose="020F0502020204030204" pitchFamily="66" charset="0"/>
                <a:cs typeface="Dreaming Outloud Pro" panose="020F0502020204030204" pitchFamily="66" charset="0"/>
              </a:rPr>
              <a:t>of total breaches.</a:t>
            </a:r>
            <a:endParaRPr lang="en-US" sz="3800" dirty="0">
              <a:latin typeface="Dreaming Outloud Pro" panose="020F0502020204030204" pitchFamily="66" charset="0"/>
              <a:cs typeface="Dreaming Outloud Pro" panose="020F0502020204030204" pitchFamily="66" charset="0"/>
            </a:endParaRPr>
          </a:p>
        </p:txBody>
      </p:sp>
      <p:sp>
        <p:nvSpPr>
          <p:cNvPr id="9" name="TextBox 8">
            <a:extLst>
              <a:ext uri="{FF2B5EF4-FFF2-40B4-BE49-F238E27FC236}">
                <a16:creationId xmlns:a16="http://schemas.microsoft.com/office/drawing/2014/main" id="{E10AF1E6-BF0D-D396-3443-F28D0AEE7582}"/>
              </a:ext>
            </a:extLst>
          </p:cNvPr>
          <p:cNvSpPr txBox="1"/>
          <p:nvPr/>
        </p:nvSpPr>
        <p:spPr>
          <a:xfrm>
            <a:off x="5259162" y="6239770"/>
            <a:ext cx="6094638" cy="461665"/>
          </a:xfrm>
          <a:prstGeom prst="rect">
            <a:avLst/>
          </a:prstGeom>
          <a:noFill/>
        </p:spPr>
        <p:txBody>
          <a:bodyPr wrap="square">
            <a:spAutoFit/>
          </a:bodyPr>
          <a:lstStyle/>
          <a:p>
            <a:r>
              <a:rPr lang="en-US" sz="1200" dirty="0">
                <a:latin typeface="+mn-lt"/>
              </a:rPr>
              <a:t>Source: </a:t>
            </a:r>
            <a:r>
              <a:rPr lang="en-US" sz="1200" dirty="0">
                <a:latin typeface="+mn-lt"/>
                <a:hlinkClick r:id="rId2"/>
              </a:rPr>
              <a:t>https://www.forbes.com/sites/forbestechcouncil/2023/07/25/why-employees-are-a-crucial-part-of-your-cybersecurity-strategy/?sh=29ce32285cc8</a:t>
            </a:r>
            <a:endParaRPr lang="en-US" sz="1200" dirty="0">
              <a:latin typeface="+mn-lt"/>
            </a:endParaRPr>
          </a:p>
        </p:txBody>
      </p:sp>
    </p:spTree>
    <p:extLst>
      <p:ext uri="{BB962C8B-B14F-4D97-AF65-F5344CB8AC3E}">
        <p14:creationId xmlns:p14="http://schemas.microsoft.com/office/powerpoint/2010/main" val="17035502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FB00B-9CD7-14C4-40D1-6BDE27423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E96AC-18D8-D62C-98A7-926564E85550}"/>
              </a:ext>
            </a:extLst>
          </p:cNvPr>
          <p:cNvSpPr>
            <a:spLocks noGrp="1"/>
          </p:cNvSpPr>
          <p:nvPr>
            <p:ph type="title"/>
          </p:nvPr>
        </p:nvSpPr>
        <p:spPr/>
        <p:txBody>
          <a:bodyPr/>
          <a:lstStyle/>
          <a:p>
            <a:r>
              <a:rPr lang="en-US" dirty="0"/>
              <a:t>Intermediate Cybersecurity Review</a:t>
            </a:r>
          </a:p>
        </p:txBody>
      </p:sp>
      <p:sp>
        <p:nvSpPr>
          <p:cNvPr id="4" name="Slide Number Placeholder 3">
            <a:extLst>
              <a:ext uri="{FF2B5EF4-FFF2-40B4-BE49-F238E27FC236}">
                <a16:creationId xmlns:a16="http://schemas.microsoft.com/office/drawing/2014/main" id="{5F0F4879-955C-2586-55EB-D0040E6944C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118</a:t>
            </a:fld>
            <a:endParaRPr lang="en-US" dirty="0">
              <a:solidFill>
                <a:srgbClr val="4D4E53">
                  <a:tint val="75000"/>
                </a:srgbClr>
              </a:solidFill>
            </a:endParaRPr>
          </a:p>
        </p:txBody>
      </p:sp>
      <p:pic>
        <p:nvPicPr>
          <p:cNvPr id="10" name="Content Placeholder 9" descr="A blue and pink text&#10;&#10;Description automatically generated">
            <a:extLst>
              <a:ext uri="{FF2B5EF4-FFF2-40B4-BE49-F238E27FC236}">
                <a16:creationId xmlns:a16="http://schemas.microsoft.com/office/drawing/2014/main" id="{57BBEBD6-FF97-4C0E-39B6-A34D9CCB87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7392" y="1600200"/>
            <a:ext cx="7117216" cy="4529138"/>
          </a:xfrm>
        </p:spPr>
      </p:pic>
    </p:spTree>
    <p:extLst>
      <p:ext uri="{BB962C8B-B14F-4D97-AF65-F5344CB8AC3E}">
        <p14:creationId xmlns:p14="http://schemas.microsoft.com/office/powerpoint/2010/main" val="620251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DA0D-422D-CFC6-05C9-8EBC84F2490A}"/>
              </a:ext>
            </a:extLst>
          </p:cNvPr>
          <p:cNvSpPr>
            <a:spLocks noGrp="1"/>
          </p:cNvSpPr>
          <p:nvPr>
            <p:ph type="title"/>
          </p:nvPr>
        </p:nvSpPr>
        <p:spPr/>
        <p:txBody>
          <a:bodyPr/>
          <a:lstStyle/>
          <a:p>
            <a:r>
              <a:rPr lang="en-US" dirty="0"/>
              <a:t>HTM214: Intermediate Cybersecurity</a:t>
            </a:r>
          </a:p>
        </p:txBody>
      </p:sp>
      <p:pic>
        <p:nvPicPr>
          <p:cNvPr id="6" name="Content Placeholder 5">
            <a:extLst>
              <a:ext uri="{FF2B5EF4-FFF2-40B4-BE49-F238E27FC236}">
                <a16:creationId xmlns:a16="http://schemas.microsoft.com/office/drawing/2014/main" id="{B9700C93-09D0-D677-D8C3-78880972171A}"/>
              </a:ext>
            </a:extLst>
          </p:cNvPr>
          <p:cNvPicPr>
            <a:picLocks noGrp="1" noChangeAspect="1"/>
          </p:cNvPicPr>
          <p:nvPr>
            <p:ph idx="1"/>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2286001" y="1770858"/>
            <a:ext cx="7162800" cy="4447940"/>
          </a:xfrm>
        </p:spPr>
      </p:pic>
      <p:sp>
        <p:nvSpPr>
          <p:cNvPr id="4" name="Slide Number Placeholder 3">
            <a:extLst>
              <a:ext uri="{FF2B5EF4-FFF2-40B4-BE49-F238E27FC236}">
                <a16:creationId xmlns:a16="http://schemas.microsoft.com/office/drawing/2014/main" id="{419C8633-ADDA-36BE-7161-9392751CEA1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119</a:t>
            </a:fld>
            <a:endParaRPr lang="en-US" dirty="0">
              <a:solidFill>
                <a:srgbClr val="4D4E53">
                  <a:tint val="75000"/>
                </a:srgbClr>
              </a:solidFill>
            </a:endParaRPr>
          </a:p>
        </p:txBody>
      </p:sp>
    </p:spTree>
    <p:extLst>
      <p:ext uri="{BB962C8B-B14F-4D97-AF65-F5344CB8AC3E}">
        <p14:creationId xmlns:p14="http://schemas.microsoft.com/office/powerpoint/2010/main" val="153127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The CIA Triad: Integrity</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447800"/>
            <a:ext cx="5715000" cy="4770438"/>
          </a:xfrm>
        </p:spPr>
        <p:txBody>
          <a:bodyPr/>
          <a:lstStyle/>
          <a:p>
            <a:pPr marL="342900" indent="-342900">
              <a:buFont typeface="Arial" panose="020B0604020202020204" pitchFamily="34" charset="0"/>
              <a:buChar char="•"/>
            </a:pPr>
            <a:r>
              <a:rPr lang="en-US" sz="3200" dirty="0"/>
              <a:t>Integrity – ensures data has not been tampered with or modified by unauthorized parties, ensuring its accuracy, completeness, and consistency</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endParaRPr lang="en-US" sz="1000" dirty="0"/>
          </a:p>
          <a:p>
            <a:pPr marL="0" indent="0"/>
            <a:r>
              <a:rPr lang="en-US" sz="3200" dirty="0"/>
              <a:t>Protecting Integrity:</a:t>
            </a:r>
          </a:p>
          <a:p>
            <a:pPr marL="342900" indent="-342900">
              <a:spcBef>
                <a:spcPts val="300"/>
              </a:spcBef>
              <a:buFont typeface="Arial" panose="020B0604020202020204" pitchFamily="34" charset="0"/>
              <a:buChar char="•"/>
            </a:pPr>
            <a:r>
              <a:rPr lang="en-US" sz="3200" dirty="0"/>
              <a:t>Hashing</a:t>
            </a:r>
          </a:p>
          <a:p>
            <a:pPr marL="342900" indent="-342900">
              <a:spcBef>
                <a:spcPts val="300"/>
              </a:spcBef>
              <a:buFont typeface="Arial" panose="020B0604020202020204" pitchFamily="34" charset="0"/>
              <a:buChar char="•"/>
            </a:pPr>
            <a:r>
              <a:rPr lang="en-US" sz="3200" dirty="0"/>
              <a:t>Digital signatures</a:t>
            </a:r>
          </a:p>
          <a:p>
            <a:pPr marL="342900" indent="-342900">
              <a:spcBef>
                <a:spcPts val="300"/>
              </a:spcBef>
              <a:buFont typeface="Arial" panose="020B0604020202020204" pitchFamily="34" charset="0"/>
              <a:buChar char="•"/>
            </a:pPr>
            <a:r>
              <a:rPr lang="en-US" sz="3200" dirty="0"/>
              <a:t>Testing</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12</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DC23CDDB-3A4F-BA0D-8959-4FA79478A57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451804" y="1696077"/>
            <a:ext cx="5238750" cy="4572336"/>
          </a:xfrm>
          <a:prstGeom prst="rect">
            <a:avLst/>
          </a:prstGeom>
        </p:spPr>
      </p:pic>
    </p:spTree>
    <p:extLst>
      <p:ext uri="{BB962C8B-B14F-4D97-AF65-F5344CB8AC3E}">
        <p14:creationId xmlns:p14="http://schemas.microsoft.com/office/powerpoint/2010/main" val="137234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1936-3A1C-AED1-19DC-0AC1131F5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BD927-CC17-FABD-6AD1-0226DD2207F8}"/>
              </a:ext>
            </a:extLst>
          </p:cNvPr>
          <p:cNvSpPr>
            <a:spLocks noGrp="1"/>
          </p:cNvSpPr>
          <p:nvPr>
            <p:ph type="title"/>
          </p:nvPr>
        </p:nvSpPr>
        <p:spPr>
          <a:xfrm>
            <a:off x="609600" y="457200"/>
            <a:ext cx="10972800" cy="457200"/>
          </a:xfrm>
        </p:spPr>
        <p:txBody>
          <a:bodyPr/>
          <a:lstStyle/>
          <a:p>
            <a:r>
              <a:rPr lang="en-US" dirty="0"/>
              <a:t>The CIA Triad: Availability</a:t>
            </a:r>
          </a:p>
        </p:txBody>
      </p:sp>
      <p:sp>
        <p:nvSpPr>
          <p:cNvPr id="3" name="Content Placeholder 2">
            <a:extLst>
              <a:ext uri="{FF2B5EF4-FFF2-40B4-BE49-F238E27FC236}">
                <a16:creationId xmlns:a16="http://schemas.microsoft.com/office/drawing/2014/main" id="{AFC0E59F-033E-7447-71A7-28B290CA86F1}"/>
              </a:ext>
            </a:extLst>
          </p:cNvPr>
          <p:cNvSpPr>
            <a:spLocks noGrp="1"/>
          </p:cNvSpPr>
          <p:nvPr>
            <p:ph idx="1"/>
          </p:nvPr>
        </p:nvSpPr>
        <p:spPr>
          <a:xfrm>
            <a:off x="609600" y="1597026"/>
            <a:ext cx="5715000" cy="4770438"/>
          </a:xfrm>
        </p:spPr>
        <p:txBody>
          <a:bodyPr/>
          <a:lstStyle/>
          <a:p>
            <a:pPr marL="342900" indent="-342900">
              <a:buFont typeface="Arial" panose="020B0604020202020204" pitchFamily="34" charset="0"/>
              <a:buChar char="•"/>
            </a:pPr>
            <a:r>
              <a:rPr lang="en-US" sz="3200" dirty="0"/>
              <a:t>Availability - the assurance that data and systems are available and accessible to authorized users whenever needed</a:t>
            </a:r>
          </a:p>
          <a:p>
            <a:pPr marL="342900" indent="-342900">
              <a:buFont typeface="Arial" panose="020B0604020202020204" pitchFamily="34" charset="0"/>
              <a:buChar char="•"/>
            </a:pPr>
            <a:endParaRPr lang="en-US" sz="3200" dirty="0"/>
          </a:p>
          <a:p>
            <a:pPr marL="0" indent="0"/>
            <a:r>
              <a:rPr lang="en-US" sz="3200" dirty="0"/>
              <a:t>Protecting Availability:</a:t>
            </a:r>
          </a:p>
          <a:p>
            <a:pPr marL="342900" indent="-342900">
              <a:spcBef>
                <a:spcPts val="300"/>
              </a:spcBef>
              <a:buFont typeface="Arial" panose="020B0604020202020204" pitchFamily="34" charset="0"/>
              <a:buChar char="•"/>
            </a:pPr>
            <a:r>
              <a:rPr lang="en-US" sz="3200" dirty="0"/>
              <a:t>Access controls</a:t>
            </a:r>
          </a:p>
          <a:p>
            <a:pPr marL="342900" indent="-342900">
              <a:spcBef>
                <a:spcPts val="300"/>
              </a:spcBef>
              <a:buFont typeface="Arial" panose="020B0604020202020204" pitchFamily="34" charset="0"/>
              <a:buChar char="•"/>
            </a:pPr>
            <a:r>
              <a:rPr lang="en-US" sz="3200" dirty="0"/>
              <a:t>High availability</a:t>
            </a:r>
          </a:p>
          <a:p>
            <a:pPr marL="342900" indent="-342900">
              <a:spcBef>
                <a:spcPts val="300"/>
              </a:spcBef>
              <a:buFont typeface="Arial" panose="020B0604020202020204" pitchFamily="34" charset="0"/>
              <a:buChar char="•"/>
            </a:pPr>
            <a:r>
              <a:rPr lang="en-US" sz="3200" dirty="0"/>
              <a:t>Monitoring and alerting</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3B168E82-3AD4-4DAD-ACD3-FFCF45B7288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13</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4024AAF6-A387-2374-9D10-C59ABAE5488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451804" y="1696077"/>
            <a:ext cx="5238750" cy="4572336"/>
          </a:xfrm>
          <a:prstGeom prst="rect">
            <a:avLst/>
          </a:prstGeom>
        </p:spPr>
      </p:pic>
    </p:spTree>
    <p:extLst>
      <p:ext uri="{BB962C8B-B14F-4D97-AF65-F5344CB8AC3E}">
        <p14:creationId xmlns:p14="http://schemas.microsoft.com/office/powerpoint/2010/main" val="361754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Criticality Impact of the CIA Triad</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14</a:t>
            </a:fld>
            <a:endParaRPr lang="en-US" dirty="0">
              <a:solidFill>
                <a:srgbClr val="4D4E53">
                  <a:tint val="75000"/>
                </a:srgbClr>
              </a:solidFill>
            </a:endParaRPr>
          </a:p>
        </p:txBody>
      </p:sp>
      <p:sp>
        <p:nvSpPr>
          <p:cNvPr id="66" name="Rectangle 65">
            <a:extLst>
              <a:ext uri="{FF2B5EF4-FFF2-40B4-BE49-F238E27FC236}">
                <a16:creationId xmlns:a16="http://schemas.microsoft.com/office/drawing/2014/main" id="{BA0961CC-85FA-0D8C-3742-C340C7245D21}"/>
              </a:ext>
            </a:extLst>
          </p:cNvPr>
          <p:cNvSpPr/>
          <p:nvPr/>
        </p:nvSpPr>
        <p:spPr>
          <a:xfrm>
            <a:off x="1004857" y="1501601"/>
            <a:ext cx="9696226" cy="42571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73D000D0-4799-A0FA-3E27-6AD8FFD13341}"/>
              </a:ext>
            </a:extLst>
          </p:cNvPr>
          <p:cNvGrpSpPr/>
          <p:nvPr/>
        </p:nvGrpSpPr>
        <p:grpSpPr>
          <a:xfrm>
            <a:off x="1272647" y="2385281"/>
            <a:ext cx="2645547" cy="2485621"/>
            <a:chOff x="1272647" y="2385281"/>
            <a:chExt cx="2645547" cy="2485621"/>
          </a:xfrm>
        </p:grpSpPr>
        <p:sp>
          <p:nvSpPr>
            <p:cNvPr id="67" name="Isosceles Triangle 66">
              <a:extLst>
                <a:ext uri="{FF2B5EF4-FFF2-40B4-BE49-F238E27FC236}">
                  <a16:creationId xmlns:a16="http://schemas.microsoft.com/office/drawing/2014/main" id="{FBA8D802-8E81-EA96-2F3F-1D75FFC4CF7C}"/>
                </a:ext>
              </a:extLst>
            </p:cNvPr>
            <p:cNvSpPr/>
            <p:nvPr/>
          </p:nvSpPr>
          <p:spPr>
            <a:xfrm>
              <a:off x="1272647" y="3893540"/>
              <a:ext cx="2645547" cy="712897"/>
            </a:xfrm>
            <a:prstGeom prst="triangle">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p>
          </p:txBody>
        </p:sp>
        <p:sp>
          <p:nvSpPr>
            <p:cNvPr id="68" name="Isosceles Triangle 67">
              <a:extLst>
                <a:ext uri="{FF2B5EF4-FFF2-40B4-BE49-F238E27FC236}">
                  <a16:creationId xmlns:a16="http://schemas.microsoft.com/office/drawing/2014/main" id="{4A76614E-759A-EE87-D65B-98BE497352A1}"/>
                </a:ext>
              </a:extLst>
            </p:cNvPr>
            <p:cNvSpPr/>
            <p:nvPr/>
          </p:nvSpPr>
          <p:spPr>
            <a:xfrm rot="14301016">
              <a:off x="1709488" y="3257789"/>
              <a:ext cx="2481264" cy="744962"/>
            </a:xfrm>
            <a:prstGeom prst="triangle">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69" name="Isosceles Triangle 68">
              <a:extLst>
                <a:ext uri="{FF2B5EF4-FFF2-40B4-BE49-F238E27FC236}">
                  <a16:creationId xmlns:a16="http://schemas.microsoft.com/office/drawing/2014/main" id="{96BFC3E3-0D0B-F386-CF90-EFDB97CAEB02}"/>
                </a:ext>
              </a:extLst>
            </p:cNvPr>
            <p:cNvSpPr/>
            <p:nvPr/>
          </p:nvSpPr>
          <p:spPr>
            <a:xfrm rot="7237684">
              <a:off x="964167" y="3253432"/>
              <a:ext cx="2481264" cy="744962"/>
            </a:xfrm>
            <a:prstGeom prst="triangl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70" name="TextBox 69">
              <a:extLst>
                <a:ext uri="{FF2B5EF4-FFF2-40B4-BE49-F238E27FC236}">
                  <a16:creationId xmlns:a16="http://schemas.microsoft.com/office/drawing/2014/main" id="{E70695F6-DAC1-FD7F-0E39-AF30E925F296}"/>
                </a:ext>
              </a:extLst>
            </p:cNvPr>
            <p:cNvSpPr txBox="1"/>
            <p:nvPr/>
          </p:nvSpPr>
          <p:spPr>
            <a:xfrm>
              <a:off x="1715495" y="4249988"/>
              <a:ext cx="1747594" cy="369332"/>
            </a:xfrm>
            <a:prstGeom prst="rect">
              <a:avLst/>
            </a:prstGeom>
            <a:noFill/>
          </p:spPr>
          <p:txBody>
            <a:bodyPr wrap="none" rtlCol="0">
              <a:spAutoFit/>
            </a:bodyPr>
            <a:lstStyle/>
            <a:p>
              <a:r>
                <a:rPr lang="en-US" b="1" dirty="0">
                  <a:solidFill>
                    <a:schemeClr val="bg1"/>
                  </a:solidFill>
                </a:rPr>
                <a:t>Confidentiality</a:t>
              </a:r>
            </a:p>
          </p:txBody>
        </p:sp>
        <p:sp>
          <p:nvSpPr>
            <p:cNvPr id="71" name="TextBox 70">
              <a:extLst>
                <a:ext uri="{FF2B5EF4-FFF2-40B4-BE49-F238E27FC236}">
                  <a16:creationId xmlns:a16="http://schemas.microsoft.com/office/drawing/2014/main" id="{F0EA49A1-8953-FA0C-98E0-BDCC2C4FFD75}"/>
                </a:ext>
              </a:extLst>
            </p:cNvPr>
            <p:cNvSpPr txBox="1"/>
            <p:nvPr/>
          </p:nvSpPr>
          <p:spPr>
            <a:xfrm rot="17941725">
              <a:off x="1581725" y="3302734"/>
              <a:ext cx="1055545" cy="369332"/>
            </a:xfrm>
            <a:prstGeom prst="rect">
              <a:avLst/>
            </a:prstGeom>
            <a:noFill/>
          </p:spPr>
          <p:txBody>
            <a:bodyPr wrap="none" rtlCol="0">
              <a:spAutoFit/>
            </a:bodyPr>
            <a:lstStyle/>
            <a:p>
              <a:r>
                <a:rPr lang="en-US" b="1" dirty="0">
                  <a:solidFill>
                    <a:schemeClr val="bg1"/>
                  </a:solidFill>
                </a:rPr>
                <a:t>Integrity</a:t>
              </a:r>
            </a:p>
          </p:txBody>
        </p:sp>
        <p:sp>
          <p:nvSpPr>
            <p:cNvPr id="72" name="TextBox 71">
              <a:extLst>
                <a:ext uri="{FF2B5EF4-FFF2-40B4-BE49-F238E27FC236}">
                  <a16:creationId xmlns:a16="http://schemas.microsoft.com/office/drawing/2014/main" id="{72D65089-4A7B-F489-D88B-EF01D65B1B0B}"/>
                </a:ext>
              </a:extLst>
            </p:cNvPr>
            <p:cNvSpPr txBox="1"/>
            <p:nvPr/>
          </p:nvSpPr>
          <p:spPr>
            <a:xfrm rot="3530331">
              <a:off x="2436753" y="3362701"/>
              <a:ext cx="1345305" cy="369332"/>
            </a:xfrm>
            <a:prstGeom prst="rect">
              <a:avLst/>
            </a:prstGeom>
            <a:noFill/>
          </p:spPr>
          <p:txBody>
            <a:bodyPr wrap="none" rtlCol="0">
              <a:spAutoFit/>
            </a:bodyPr>
            <a:lstStyle/>
            <a:p>
              <a:r>
                <a:rPr lang="en-US" b="1" dirty="0">
                  <a:solidFill>
                    <a:schemeClr val="bg1"/>
                  </a:solidFill>
                </a:rPr>
                <a:t>Availability</a:t>
              </a:r>
            </a:p>
          </p:txBody>
        </p:sp>
      </p:grpSp>
      <p:sp>
        <p:nvSpPr>
          <p:cNvPr id="73" name="Isosceles Triangle 72">
            <a:extLst>
              <a:ext uri="{FF2B5EF4-FFF2-40B4-BE49-F238E27FC236}">
                <a16:creationId xmlns:a16="http://schemas.microsoft.com/office/drawing/2014/main" id="{902351BB-4F9C-5328-2E8B-68B963AB0AB0}"/>
              </a:ext>
            </a:extLst>
          </p:cNvPr>
          <p:cNvSpPr/>
          <p:nvPr/>
        </p:nvSpPr>
        <p:spPr>
          <a:xfrm>
            <a:off x="4668436" y="3862073"/>
            <a:ext cx="2645547" cy="712897"/>
          </a:xfrm>
          <a:prstGeom prst="triangl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p>
        </p:txBody>
      </p:sp>
      <p:sp>
        <p:nvSpPr>
          <p:cNvPr id="74" name="Isosceles Triangle 73">
            <a:extLst>
              <a:ext uri="{FF2B5EF4-FFF2-40B4-BE49-F238E27FC236}">
                <a16:creationId xmlns:a16="http://schemas.microsoft.com/office/drawing/2014/main" id="{055B1D5B-6A01-4505-6787-1DE6E4776F5E}"/>
              </a:ext>
            </a:extLst>
          </p:cNvPr>
          <p:cNvSpPr/>
          <p:nvPr/>
        </p:nvSpPr>
        <p:spPr>
          <a:xfrm rot="14301016">
            <a:off x="5105277" y="3226322"/>
            <a:ext cx="2481264" cy="744962"/>
          </a:xfrm>
          <a:prstGeom prst="triangl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75" name="Isosceles Triangle 74">
            <a:extLst>
              <a:ext uri="{FF2B5EF4-FFF2-40B4-BE49-F238E27FC236}">
                <a16:creationId xmlns:a16="http://schemas.microsoft.com/office/drawing/2014/main" id="{5CC6CBA6-DB9F-970D-18AF-46E82B7C5E29}"/>
              </a:ext>
            </a:extLst>
          </p:cNvPr>
          <p:cNvSpPr/>
          <p:nvPr/>
        </p:nvSpPr>
        <p:spPr>
          <a:xfrm rot="7237684">
            <a:off x="4359956" y="3221965"/>
            <a:ext cx="2481264" cy="744962"/>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76" name="TextBox 75">
            <a:extLst>
              <a:ext uri="{FF2B5EF4-FFF2-40B4-BE49-F238E27FC236}">
                <a16:creationId xmlns:a16="http://schemas.microsoft.com/office/drawing/2014/main" id="{9FED3E05-4781-CFDA-6FA0-ACC5D2E025AC}"/>
              </a:ext>
            </a:extLst>
          </p:cNvPr>
          <p:cNvSpPr txBox="1"/>
          <p:nvPr/>
        </p:nvSpPr>
        <p:spPr>
          <a:xfrm>
            <a:off x="5326436" y="4218521"/>
            <a:ext cx="1345305" cy="369332"/>
          </a:xfrm>
          <a:prstGeom prst="rect">
            <a:avLst/>
          </a:prstGeom>
          <a:noFill/>
        </p:spPr>
        <p:txBody>
          <a:bodyPr wrap="none" rtlCol="0">
            <a:spAutoFit/>
          </a:bodyPr>
          <a:lstStyle/>
          <a:p>
            <a:r>
              <a:rPr lang="en-US" b="1" dirty="0">
                <a:solidFill>
                  <a:schemeClr val="bg1"/>
                </a:solidFill>
              </a:rPr>
              <a:t>Availability</a:t>
            </a:r>
          </a:p>
        </p:txBody>
      </p:sp>
      <p:sp>
        <p:nvSpPr>
          <p:cNvPr id="77" name="TextBox 76">
            <a:extLst>
              <a:ext uri="{FF2B5EF4-FFF2-40B4-BE49-F238E27FC236}">
                <a16:creationId xmlns:a16="http://schemas.microsoft.com/office/drawing/2014/main" id="{9542CC76-2058-CC38-E28B-EF36B8B8B921}"/>
              </a:ext>
            </a:extLst>
          </p:cNvPr>
          <p:cNvSpPr txBox="1"/>
          <p:nvPr/>
        </p:nvSpPr>
        <p:spPr>
          <a:xfrm rot="17941725">
            <a:off x="4545429" y="3238993"/>
            <a:ext cx="1747594" cy="369332"/>
          </a:xfrm>
          <a:prstGeom prst="rect">
            <a:avLst/>
          </a:prstGeom>
          <a:noFill/>
        </p:spPr>
        <p:txBody>
          <a:bodyPr wrap="none" rtlCol="0">
            <a:spAutoFit/>
          </a:bodyPr>
          <a:lstStyle/>
          <a:p>
            <a:r>
              <a:rPr lang="en-US" b="1" dirty="0">
                <a:solidFill>
                  <a:schemeClr val="bg1"/>
                </a:solidFill>
              </a:rPr>
              <a:t>Confidentiality</a:t>
            </a:r>
          </a:p>
        </p:txBody>
      </p:sp>
      <p:sp>
        <p:nvSpPr>
          <p:cNvPr id="78" name="TextBox 77">
            <a:extLst>
              <a:ext uri="{FF2B5EF4-FFF2-40B4-BE49-F238E27FC236}">
                <a16:creationId xmlns:a16="http://schemas.microsoft.com/office/drawing/2014/main" id="{FAC5CB08-CA91-A1CE-295B-E9466666E13C}"/>
              </a:ext>
            </a:extLst>
          </p:cNvPr>
          <p:cNvSpPr txBox="1"/>
          <p:nvPr/>
        </p:nvSpPr>
        <p:spPr>
          <a:xfrm rot="3530331">
            <a:off x="5977423" y="3331234"/>
            <a:ext cx="1055545" cy="369332"/>
          </a:xfrm>
          <a:prstGeom prst="rect">
            <a:avLst/>
          </a:prstGeom>
          <a:noFill/>
        </p:spPr>
        <p:txBody>
          <a:bodyPr wrap="none" rtlCol="0">
            <a:spAutoFit/>
          </a:bodyPr>
          <a:lstStyle/>
          <a:p>
            <a:r>
              <a:rPr lang="en-US" b="1" dirty="0">
                <a:solidFill>
                  <a:schemeClr val="bg1"/>
                </a:solidFill>
              </a:rPr>
              <a:t>Integrity</a:t>
            </a:r>
          </a:p>
        </p:txBody>
      </p:sp>
      <p:sp>
        <p:nvSpPr>
          <p:cNvPr id="79" name="Isosceles Triangle 78">
            <a:extLst>
              <a:ext uri="{FF2B5EF4-FFF2-40B4-BE49-F238E27FC236}">
                <a16:creationId xmlns:a16="http://schemas.microsoft.com/office/drawing/2014/main" id="{4F475846-134D-F138-830A-E3C98B5584D7}"/>
              </a:ext>
            </a:extLst>
          </p:cNvPr>
          <p:cNvSpPr/>
          <p:nvPr/>
        </p:nvSpPr>
        <p:spPr>
          <a:xfrm>
            <a:off x="8061732" y="3830606"/>
            <a:ext cx="2645547" cy="712897"/>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p>
        </p:txBody>
      </p:sp>
      <p:sp>
        <p:nvSpPr>
          <p:cNvPr id="80" name="Isosceles Triangle 79">
            <a:extLst>
              <a:ext uri="{FF2B5EF4-FFF2-40B4-BE49-F238E27FC236}">
                <a16:creationId xmlns:a16="http://schemas.microsoft.com/office/drawing/2014/main" id="{60313944-3CCB-C994-44BA-BF4F039CDE5D}"/>
              </a:ext>
            </a:extLst>
          </p:cNvPr>
          <p:cNvSpPr/>
          <p:nvPr/>
        </p:nvSpPr>
        <p:spPr>
          <a:xfrm rot="14301016">
            <a:off x="8498573" y="3194855"/>
            <a:ext cx="2481264" cy="744962"/>
          </a:xfrm>
          <a:prstGeom prst="triangl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81" name="Isosceles Triangle 80">
            <a:extLst>
              <a:ext uri="{FF2B5EF4-FFF2-40B4-BE49-F238E27FC236}">
                <a16:creationId xmlns:a16="http://schemas.microsoft.com/office/drawing/2014/main" id="{9B29300F-FCC4-11B0-0DE1-462B5ABCF353}"/>
              </a:ext>
            </a:extLst>
          </p:cNvPr>
          <p:cNvSpPr/>
          <p:nvPr/>
        </p:nvSpPr>
        <p:spPr>
          <a:xfrm rot="7237684">
            <a:off x="7753252" y="3190498"/>
            <a:ext cx="2481264" cy="744962"/>
          </a:xfrm>
          <a:prstGeom prst="triangle">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p:sp>
        <p:nvSpPr>
          <p:cNvPr id="82" name="TextBox 81">
            <a:extLst>
              <a:ext uri="{FF2B5EF4-FFF2-40B4-BE49-F238E27FC236}">
                <a16:creationId xmlns:a16="http://schemas.microsoft.com/office/drawing/2014/main" id="{DF399F74-CE13-6622-D432-96B9D1D546FD}"/>
              </a:ext>
            </a:extLst>
          </p:cNvPr>
          <p:cNvSpPr txBox="1"/>
          <p:nvPr/>
        </p:nvSpPr>
        <p:spPr>
          <a:xfrm>
            <a:off x="8842945" y="4155587"/>
            <a:ext cx="1055545" cy="369332"/>
          </a:xfrm>
          <a:prstGeom prst="rect">
            <a:avLst/>
          </a:prstGeom>
          <a:noFill/>
        </p:spPr>
        <p:txBody>
          <a:bodyPr wrap="none" rtlCol="0">
            <a:spAutoFit/>
          </a:bodyPr>
          <a:lstStyle/>
          <a:p>
            <a:r>
              <a:rPr lang="en-US" b="1" dirty="0">
                <a:solidFill>
                  <a:schemeClr val="bg1"/>
                </a:solidFill>
              </a:rPr>
              <a:t>Integrity</a:t>
            </a:r>
          </a:p>
        </p:txBody>
      </p:sp>
      <p:sp>
        <p:nvSpPr>
          <p:cNvPr id="83" name="TextBox 82">
            <a:extLst>
              <a:ext uri="{FF2B5EF4-FFF2-40B4-BE49-F238E27FC236}">
                <a16:creationId xmlns:a16="http://schemas.microsoft.com/office/drawing/2014/main" id="{99662884-0A5C-7196-30DC-A89FF8BCF99D}"/>
              </a:ext>
            </a:extLst>
          </p:cNvPr>
          <p:cNvSpPr txBox="1"/>
          <p:nvPr/>
        </p:nvSpPr>
        <p:spPr>
          <a:xfrm rot="17941725">
            <a:off x="8150627" y="3239800"/>
            <a:ext cx="1345305" cy="369332"/>
          </a:xfrm>
          <a:prstGeom prst="rect">
            <a:avLst/>
          </a:prstGeom>
          <a:noFill/>
        </p:spPr>
        <p:txBody>
          <a:bodyPr wrap="none" rtlCol="0">
            <a:spAutoFit/>
          </a:bodyPr>
          <a:lstStyle/>
          <a:p>
            <a:r>
              <a:rPr lang="en-US" b="1" dirty="0">
                <a:solidFill>
                  <a:schemeClr val="bg1"/>
                </a:solidFill>
              </a:rPr>
              <a:t>Availability</a:t>
            </a:r>
          </a:p>
        </p:txBody>
      </p:sp>
      <p:sp>
        <p:nvSpPr>
          <p:cNvPr id="84" name="TextBox 83">
            <a:extLst>
              <a:ext uri="{FF2B5EF4-FFF2-40B4-BE49-F238E27FC236}">
                <a16:creationId xmlns:a16="http://schemas.microsoft.com/office/drawing/2014/main" id="{BDD0344A-6F46-439B-94CC-D341434A10A6}"/>
              </a:ext>
            </a:extLst>
          </p:cNvPr>
          <p:cNvSpPr txBox="1"/>
          <p:nvPr/>
        </p:nvSpPr>
        <p:spPr>
          <a:xfrm rot="3530331">
            <a:off x="9067729" y="3278251"/>
            <a:ext cx="1747594" cy="369332"/>
          </a:xfrm>
          <a:prstGeom prst="rect">
            <a:avLst/>
          </a:prstGeom>
          <a:noFill/>
        </p:spPr>
        <p:txBody>
          <a:bodyPr wrap="none" rtlCol="0">
            <a:spAutoFit/>
          </a:bodyPr>
          <a:lstStyle/>
          <a:p>
            <a:r>
              <a:rPr lang="en-US" b="1" dirty="0">
                <a:solidFill>
                  <a:schemeClr val="bg1"/>
                </a:solidFill>
              </a:rPr>
              <a:t>Confidentiality</a:t>
            </a:r>
          </a:p>
        </p:txBody>
      </p:sp>
      <p:sp>
        <p:nvSpPr>
          <p:cNvPr id="85" name="TextBox 84">
            <a:extLst>
              <a:ext uri="{FF2B5EF4-FFF2-40B4-BE49-F238E27FC236}">
                <a16:creationId xmlns:a16="http://schemas.microsoft.com/office/drawing/2014/main" id="{6E0CE337-7CE9-9000-82C5-E8013C21F35F}"/>
              </a:ext>
            </a:extLst>
          </p:cNvPr>
          <p:cNvSpPr txBox="1"/>
          <p:nvPr/>
        </p:nvSpPr>
        <p:spPr>
          <a:xfrm>
            <a:off x="1478193" y="1524973"/>
            <a:ext cx="2714076" cy="369332"/>
          </a:xfrm>
          <a:prstGeom prst="rect">
            <a:avLst/>
          </a:prstGeom>
          <a:noFill/>
        </p:spPr>
        <p:txBody>
          <a:bodyPr wrap="none" rtlCol="0">
            <a:spAutoFit/>
          </a:bodyPr>
          <a:lstStyle/>
          <a:p>
            <a:r>
              <a:rPr lang="en-US" b="1" dirty="0">
                <a:solidFill>
                  <a:schemeClr val="bg1"/>
                </a:solidFill>
              </a:rPr>
              <a:t>C-I-A = Business Critical</a:t>
            </a:r>
          </a:p>
        </p:txBody>
      </p:sp>
      <p:sp>
        <p:nvSpPr>
          <p:cNvPr id="86" name="TextBox 85">
            <a:extLst>
              <a:ext uri="{FF2B5EF4-FFF2-40B4-BE49-F238E27FC236}">
                <a16:creationId xmlns:a16="http://schemas.microsoft.com/office/drawing/2014/main" id="{AB9F7E0A-B397-C5CA-A2BF-525A03E1DC78}"/>
              </a:ext>
            </a:extLst>
          </p:cNvPr>
          <p:cNvSpPr txBox="1"/>
          <p:nvPr/>
        </p:nvSpPr>
        <p:spPr>
          <a:xfrm>
            <a:off x="4943949" y="1506435"/>
            <a:ext cx="2571217" cy="369332"/>
          </a:xfrm>
          <a:prstGeom prst="rect">
            <a:avLst/>
          </a:prstGeom>
          <a:noFill/>
        </p:spPr>
        <p:txBody>
          <a:bodyPr wrap="none" rtlCol="0">
            <a:spAutoFit/>
          </a:bodyPr>
          <a:lstStyle/>
          <a:p>
            <a:r>
              <a:rPr lang="en-US" b="1" dirty="0">
                <a:solidFill>
                  <a:schemeClr val="bg1"/>
                </a:solidFill>
              </a:rPr>
              <a:t>A-I-C = Mission Critical</a:t>
            </a:r>
          </a:p>
        </p:txBody>
      </p:sp>
      <p:sp>
        <p:nvSpPr>
          <p:cNvPr id="87" name="TextBox 86">
            <a:extLst>
              <a:ext uri="{FF2B5EF4-FFF2-40B4-BE49-F238E27FC236}">
                <a16:creationId xmlns:a16="http://schemas.microsoft.com/office/drawing/2014/main" id="{F50EAE6B-AAC3-CE00-7D27-B0E1265684E2}"/>
              </a:ext>
            </a:extLst>
          </p:cNvPr>
          <p:cNvSpPr txBox="1"/>
          <p:nvPr/>
        </p:nvSpPr>
        <p:spPr>
          <a:xfrm>
            <a:off x="8294310" y="1501601"/>
            <a:ext cx="2138214" cy="369332"/>
          </a:xfrm>
          <a:prstGeom prst="rect">
            <a:avLst/>
          </a:prstGeom>
          <a:noFill/>
        </p:spPr>
        <p:txBody>
          <a:bodyPr wrap="none" rtlCol="0">
            <a:spAutoFit/>
          </a:bodyPr>
          <a:lstStyle/>
          <a:p>
            <a:r>
              <a:rPr lang="en-US" b="1" dirty="0">
                <a:solidFill>
                  <a:schemeClr val="bg1"/>
                </a:solidFill>
              </a:rPr>
              <a:t>I-A-C = Life Critical</a:t>
            </a:r>
          </a:p>
        </p:txBody>
      </p:sp>
      <p:sp>
        <p:nvSpPr>
          <p:cNvPr id="88" name="TextBox 87">
            <a:extLst>
              <a:ext uri="{FF2B5EF4-FFF2-40B4-BE49-F238E27FC236}">
                <a16:creationId xmlns:a16="http://schemas.microsoft.com/office/drawing/2014/main" id="{158F92AF-2904-9FB8-2BA9-E3A2E3B3B200}"/>
              </a:ext>
            </a:extLst>
          </p:cNvPr>
          <p:cNvSpPr txBox="1"/>
          <p:nvPr/>
        </p:nvSpPr>
        <p:spPr>
          <a:xfrm>
            <a:off x="232874" y="5001341"/>
            <a:ext cx="2965242" cy="646331"/>
          </a:xfrm>
          <a:prstGeom prst="rect">
            <a:avLst/>
          </a:prstGeom>
          <a:noFill/>
        </p:spPr>
        <p:txBody>
          <a:bodyPr wrap="square" rtlCol="0">
            <a:spAutoFit/>
          </a:bodyPr>
          <a:lstStyle/>
          <a:p>
            <a:pPr algn="ctr"/>
            <a:r>
              <a:rPr lang="en-US" dirty="0"/>
              <a:t>Admin &amp; Financial Systems (e.g., email, billing )</a:t>
            </a:r>
          </a:p>
        </p:txBody>
      </p:sp>
      <p:sp>
        <p:nvSpPr>
          <p:cNvPr id="89" name="TextBox 88">
            <a:extLst>
              <a:ext uri="{FF2B5EF4-FFF2-40B4-BE49-F238E27FC236}">
                <a16:creationId xmlns:a16="http://schemas.microsoft.com/office/drawing/2014/main" id="{1B3C01F2-33FA-B780-A6B4-40E660FC0376}"/>
              </a:ext>
            </a:extLst>
          </p:cNvPr>
          <p:cNvSpPr txBox="1"/>
          <p:nvPr/>
        </p:nvSpPr>
        <p:spPr>
          <a:xfrm>
            <a:off x="3301349" y="5001342"/>
            <a:ext cx="2810551" cy="646331"/>
          </a:xfrm>
          <a:prstGeom prst="rect">
            <a:avLst/>
          </a:prstGeom>
          <a:noFill/>
        </p:spPr>
        <p:txBody>
          <a:bodyPr wrap="square" rtlCol="0">
            <a:spAutoFit/>
          </a:bodyPr>
          <a:lstStyle/>
          <a:p>
            <a:pPr algn="ctr"/>
            <a:r>
              <a:rPr lang="en-US" dirty="0"/>
              <a:t>General Clinical  Systems (e.g., ADT, RIS)</a:t>
            </a:r>
          </a:p>
        </p:txBody>
      </p:sp>
      <p:sp>
        <p:nvSpPr>
          <p:cNvPr id="90" name="TextBox 89">
            <a:extLst>
              <a:ext uri="{FF2B5EF4-FFF2-40B4-BE49-F238E27FC236}">
                <a16:creationId xmlns:a16="http://schemas.microsoft.com/office/drawing/2014/main" id="{CD5C33EB-BF25-39CB-EACC-0D029E43CA4C}"/>
              </a:ext>
            </a:extLst>
          </p:cNvPr>
          <p:cNvSpPr txBox="1"/>
          <p:nvPr/>
        </p:nvSpPr>
        <p:spPr>
          <a:xfrm>
            <a:off x="6151010" y="5001342"/>
            <a:ext cx="3069190" cy="646331"/>
          </a:xfrm>
          <a:prstGeom prst="rect">
            <a:avLst/>
          </a:prstGeom>
          <a:noFill/>
        </p:spPr>
        <p:txBody>
          <a:bodyPr wrap="square" rtlCol="0">
            <a:spAutoFit/>
          </a:bodyPr>
          <a:lstStyle/>
          <a:p>
            <a:pPr algn="ctr"/>
            <a:r>
              <a:rPr lang="en-US" dirty="0"/>
              <a:t>Specialty  Clinical  Systems (e.g., Lab, Pharmacy)</a:t>
            </a:r>
          </a:p>
        </p:txBody>
      </p:sp>
      <p:sp>
        <p:nvSpPr>
          <p:cNvPr id="91" name="TextBox 90">
            <a:extLst>
              <a:ext uri="{FF2B5EF4-FFF2-40B4-BE49-F238E27FC236}">
                <a16:creationId xmlns:a16="http://schemas.microsoft.com/office/drawing/2014/main" id="{12114699-A0FA-1658-0627-E0C3AFC10D9B}"/>
              </a:ext>
            </a:extLst>
          </p:cNvPr>
          <p:cNvSpPr txBox="1"/>
          <p:nvPr/>
        </p:nvSpPr>
        <p:spPr>
          <a:xfrm>
            <a:off x="8993884" y="5001341"/>
            <a:ext cx="2965242" cy="646331"/>
          </a:xfrm>
          <a:prstGeom prst="rect">
            <a:avLst/>
          </a:prstGeom>
          <a:noFill/>
        </p:spPr>
        <p:txBody>
          <a:bodyPr wrap="square" rtlCol="0">
            <a:spAutoFit/>
          </a:bodyPr>
          <a:lstStyle/>
          <a:p>
            <a:pPr algn="ctr"/>
            <a:r>
              <a:rPr lang="en-US" dirty="0"/>
              <a:t>Medical Devices</a:t>
            </a:r>
            <a:br>
              <a:rPr lang="en-US" dirty="0"/>
            </a:br>
            <a:r>
              <a:rPr lang="en-US" dirty="0"/>
              <a:t>(e.g., Pumps, Ventilators)</a:t>
            </a:r>
          </a:p>
        </p:txBody>
      </p:sp>
      <p:sp>
        <p:nvSpPr>
          <p:cNvPr id="92" name="Arrow: Notched Right 91">
            <a:extLst>
              <a:ext uri="{FF2B5EF4-FFF2-40B4-BE49-F238E27FC236}">
                <a16:creationId xmlns:a16="http://schemas.microsoft.com/office/drawing/2014/main" id="{C696E06C-54C3-4B89-565E-7F43A0A0918E}"/>
              </a:ext>
            </a:extLst>
          </p:cNvPr>
          <p:cNvSpPr/>
          <p:nvPr/>
        </p:nvSpPr>
        <p:spPr>
          <a:xfrm>
            <a:off x="2603322" y="5754469"/>
            <a:ext cx="6846288" cy="646331"/>
          </a:xfrm>
          <a:prstGeom prst="notched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Increasing Risk of Patient Harm</a:t>
            </a:r>
          </a:p>
        </p:txBody>
      </p:sp>
    </p:spTree>
    <p:extLst>
      <p:ext uri="{BB962C8B-B14F-4D97-AF65-F5344CB8AC3E}">
        <p14:creationId xmlns:p14="http://schemas.microsoft.com/office/powerpoint/2010/main" val="97658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5ACF-31AE-18A7-8C12-86E2B0A1F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8BD7B-F4B5-755B-641A-27009CCCBA9B}"/>
              </a:ext>
            </a:extLst>
          </p:cNvPr>
          <p:cNvSpPr>
            <a:spLocks noGrp="1"/>
          </p:cNvSpPr>
          <p:nvPr>
            <p:ph type="title"/>
          </p:nvPr>
        </p:nvSpPr>
        <p:spPr>
          <a:xfrm>
            <a:off x="609600" y="457200"/>
            <a:ext cx="10972800" cy="457200"/>
          </a:xfrm>
        </p:spPr>
        <p:txBody>
          <a:bodyPr/>
          <a:lstStyle/>
          <a:p>
            <a:r>
              <a:rPr lang="en-US" dirty="0"/>
              <a:t>Examples: Criticality Impact of the CIA Triad</a:t>
            </a:r>
          </a:p>
        </p:txBody>
      </p:sp>
      <p:sp>
        <p:nvSpPr>
          <p:cNvPr id="4" name="Slide Number Placeholder 3">
            <a:extLst>
              <a:ext uri="{FF2B5EF4-FFF2-40B4-BE49-F238E27FC236}">
                <a16:creationId xmlns:a16="http://schemas.microsoft.com/office/drawing/2014/main" id="{9DCDF240-4E8C-2A06-DF2E-8672F07F6631}"/>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15</a:t>
            </a:fld>
            <a:endParaRPr lang="en-US" dirty="0">
              <a:solidFill>
                <a:srgbClr val="4D4E53">
                  <a:tint val="75000"/>
                </a:srgbClr>
              </a:solidFill>
            </a:endParaRPr>
          </a:p>
        </p:txBody>
      </p:sp>
      <p:sp>
        <p:nvSpPr>
          <p:cNvPr id="3" name="TextBox 2">
            <a:extLst>
              <a:ext uri="{FF2B5EF4-FFF2-40B4-BE49-F238E27FC236}">
                <a16:creationId xmlns:a16="http://schemas.microsoft.com/office/drawing/2014/main" id="{3A698C13-3AEB-7A1C-75FE-D0A7B1E2893F}"/>
              </a:ext>
            </a:extLst>
          </p:cNvPr>
          <p:cNvSpPr txBox="1"/>
          <p:nvPr/>
        </p:nvSpPr>
        <p:spPr>
          <a:xfrm>
            <a:off x="472441" y="1291767"/>
            <a:ext cx="3002280" cy="646331"/>
          </a:xfrm>
          <a:prstGeom prst="rect">
            <a:avLst/>
          </a:prstGeom>
          <a:noFill/>
        </p:spPr>
        <p:txBody>
          <a:bodyPr wrap="square" rtlCol="0">
            <a:spAutoFit/>
          </a:bodyPr>
          <a:lstStyle/>
          <a:p>
            <a:pPr algn="ctr"/>
            <a:r>
              <a:rPr lang="en-US" b="1" dirty="0"/>
              <a:t>Change Healthcare Ransomware Attack</a:t>
            </a:r>
          </a:p>
        </p:txBody>
      </p:sp>
      <p:sp>
        <p:nvSpPr>
          <p:cNvPr id="5" name="TextBox 4">
            <a:extLst>
              <a:ext uri="{FF2B5EF4-FFF2-40B4-BE49-F238E27FC236}">
                <a16:creationId xmlns:a16="http://schemas.microsoft.com/office/drawing/2014/main" id="{C7DAA730-8257-80AE-5C36-0D30F05D32B9}"/>
              </a:ext>
            </a:extLst>
          </p:cNvPr>
          <p:cNvSpPr txBox="1"/>
          <p:nvPr/>
        </p:nvSpPr>
        <p:spPr>
          <a:xfrm>
            <a:off x="4282446" y="1291766"/>
            <a:ext cx="3002280" cy="646331"/>
          </a:xfrm>
          <a:prstGeom prst="rect">
            <a:avLst/>
          </a:prstGeom>
          <a:noFill/>
        </p:spPr>
        <p:txBody>
          <a:bodyPr wrap="square" rtlCol="0">
            <a:spAutoFit/>
          </a:bodyPr>
          <a:lstStyle/>
          <a:p>
            <a:pPr algn="ctr"/>
            <a:r>
              <a:rPr lang="en-US" b="1" dirty="0"/>
              <a:t>U of MN Mortality </a:t>
            </a:r>
            <a:br>
              <a:rPr lang="en-US" b="1" dirty="0"/>
            </a:br>
            <a:r>
              <a:rPr lang="en-US" b="1" dirty="0"/>
              <a:t>Rate Study</a:t>
            </a:r>
          </a:p>
        </p:txBody>
      </p:sp>
      <p:sp>
        <p:nvSpPr>
          <p:cNvPr id="6" name="TextBox 5">
            <a:extLst>
              <a:ext uri="{FF2B5EF4-FFF2-40B4-BE49-F238E27FC236}">
                <a16:creationId xmlns:a16="http://schemas.microsoft.com/office/drawing/2014/main" id="{DCA5393B-741B-F5BE-ADC3-1AB101879A01}"/>
              </a:ext>
            </a:extLst>
          </p:cNvPr>
          <p:cNvSpPr txBox="1"/>
          <p:nvPr/>
        </p:nvSpPr>
        <p:spPr>
          <a:xfrm>
            <a:off x="7845015" y="1291766"/>
            <a:ext cx="3002280" cy="646331"/>
          </a:xfrm>
          <a:prstGeom prst="rect">
            <a:avLst/>
          </a:prstGeom>
          <a:noFill/>
        </p:spPr>
        <p:txBody>
          <a:bodyPr wrap="square" rtlCol="0">
            <a:spAutoFit/>
          </a:bodyPr>
          <a:lstStyle/>
          <a:p>
            <a:pPr algn="ctr"/>
            <a:r>
              <a:rPr lang="en-US" b="1" dirty="0" err="1"/>
              <a:t>Synnovis</a:t>
            </a:r>
            <a:r>
              <a:rPr lang="en-US" b="1" dirty="0"/>
              <a:t> Ransomware Attack (NHS London, UK)</a:t>
            </a:r>
          </a:p>
        </p:txBody>
      </p:sp>
      <p:pic>
        <p:nvPicPr>
          <p:cNvPr id="7" name="Picture 6">
            <a:extLst>
              <a:ext uri="{FF2B5EF4-FFF2-40B4-BE49-F238E27FC236}">
                <a16:creationId xmlns:a16="http://schemas.microsoft.com/office/drawing/2014/main" id="{C5092373-7471-0368-D536-E687CB9E73FE}"/>
              </a:ext>
            </a:extLst>
          </p:cNvPr>
          <p:cNvPicPr>
            <a:picLocks noChangeAspect="1"/>
          </p:cNvPicPr>
          <p:nvPr/>
        </p:nvPicPr>
        <p:blipFill>
          <a:blip r:embed="rId3"/>
          <a:stretch>
            <a:fillRect/>
          </a:stretch>
        </p:blipFill>
        <p:spPr>
          <a:xfrm>
            <a:off x="313530" y="2150331"/>
            <a:ext cx="3678603" cy="351672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FAF6649-5D7C-0317-DCB5-900C90F0CD8D}"/>
              </a:ext>
            </a:extLst>
          </p:cNvPr>
          <p:cNvPicPr>
            <a:picLocks noChangeAspect="1"/>
          </p:cNvPicPr>
          <p:nvPr/>
        </p:nvPicPr>
        <p:blipFill>
          <a:blip r:embed="rId4"/>
          <a:stretch>
            <a:fillRect/>
          </a:stretch>
        </p:blipFill>
        <p:spPr>
          <a:xfrm>
            <a:off x="4262483" y="2150331"/>
            <a:ext cx="3076923" cy="405657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0DF2D695-DB2B-094E-EADC-5536D80DC07E}"/>
              </a:ext>
            </a:extLst>
          </p:cNvPr>
          <p:cNvSpPr txBox="1"/>
          <p:nvPr/>
        </p:nvSpPr>
        <p:spPr>
          <a:xfrm>
            <a:off x="313529" y="5832470"/>
            <a:ext cx="3678603" cy="553998"/>
          </a:xfrm>
          <a:prstGeom prst="rect">
            <a:avLst/>
          </a:prstGeom>
          <a:noFill/>
        </p:spPr>
        <p:txBody>
          <a:bodyPr wrap="square">
            <a:spAutoFit/>
          </a:bodyPr>
          <a:lstStyle>
            <a:defPPr>
              <a:defRPr lang="en-US"/>
            </a:defPPr>
            <a:lvl1pPr>
              <a:defRPr sz="1000"/>
            </a:lvl1pPr>
          </a:lstStyle>
          <a:p>
            <a:r>
              <a:rPr lang="en-US" dirty="0">
                <a:hlinkClick r:id="rId5"/>
              </a:rPr>
              <a:t>https://www.aha.org/system/files/media/file/2025/02/Change-Healthcare-Cyberattack-Underscores-Urgent-Need-to-Strengthen-Cyber-Preparedness.pdf</a:t>
            </a:r>
            <a:r>
              <a:rPr lang="en-US" dirty="0"/>
              <a:t> </a:t>
            </a:r>
          </a:p>
        </p:txBody>
      </p:sp>
      <p:sp>
        <p:nvSpPr>
          <p:cNvPr id="10" name="TextBox 9">
            <a:extLst>
              <a:ext uri="{FF2B5EF4-FFF2-40B4-BE49-F238E27FC236}">
                <a16:creationId xmlns:a16="http://schemas.microsoft.com/office/drawing/2014/main" id="{6409E365-4213-D0F6-34C8-5819452E2EF4}"/>
              </a:ext>
            </a:extLst>
          </p:cNvPr>
          <p:cNvSpPr txBox="1"/>
          <p:nvPr/>
        </p:nvSpPr>
        <p:spPr>
          <a:xfrm>
            <a:off x="4079737" y="6309994"/>
            <a:ext cx="3774017" cy="246221"/>
          </a:xfrm>
          <a:prstGeom prst="rect">
            <a:avLst/>
          </a:prstGeom>
          <a:noFill/>
        </p:spPr>
        <p:txBody>
          <a:bodyPr wrap="square">
            <a:spAutoFit/>
          </a:bodyPr>
          <a:lstStyle>
            <a:defPPr>
              <a:defRPr lang="en-US"/>
            </a:defPPr>
            <a:lvl1pPr>
              <a:defRPr sz="1000"/>
            </a:lvl1pPr>
          </a:lstStyle>
          <a:p>
            <a:r>
              <a:rPr lang="en-US" dirty="0">
                <a:hlinkClick r:id="rId6">
                  <a:extLst>
                    <a:ext uri="{A12FA001-AC4F-418D-AE19-62706E023703}">
                      <ahyp:hlinkClr xmlns:ahyp="http://schemas.microsoft.com/office/drawing/2018/hyperlinkcolor" val="tx"/>
                    </a:ext>
                  </a:extLst>
                </a:hlinkClick>
              </a:rPr>
              <a:t>https://papers.ssrn.com/sol3/papers.cfm?abstract_id=4579292</a:t>
            </a:r>
            <a:r>
              <a:rPr lang="en-US" dirty="0"/>
              <a:t> </a:t>
            </a:r>
          </a:p>
        </p:txBody>
      </p:sp>
      <p:pic>
        <p:nvPicPr>
          <p:cNvPr id="11" name="Picture 10">
            <a:extLst>
              <a:ext uri="{FF2B5EF4-FFF2-40B4-BE49-F238E27FC236}">
                <a16:creationId xmlns:a16="http://schemas.microsoft.com/office/drawing/2014/main" id="{C5D8A92A-11DF-155C-B07C-935B28E5B000}"/>
              </a:ext>
            </a:extLst>
          </p:cNvPr>
          <p:cNvPicPr>
            <a:picLocks noChangeAspect="1"/>
          </p:cNvPicPr>
          <p:nvPr/>
        </p:nvPicPr>
        <p:blipFill>
          <a:blip r:embed="rId7"/>
          <a:stretch>
            <a:fillRect/>
          </a:stretch>
        </p:blipFill>
        <p:spPr>
          <a:xfrm>
            <a:off x="7609756" y="2155176"/>
            <a:ext cx="3866942" cy="4051727"/>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2EAC8A18-3150-1823-2A51-3BC887CCF6C0}"/>
              </a:ext>
            </a:extLst>
          </p:cNvPr>
          <p:cNvSpPr txBox="1"/>
          <p:nvPr/>
        </p:nvSpPr>
        <p:spPr>
          <a:xfrm>
            <a:off x="7877485" y="6309994"/>
            <a:ext cx="3106270" cy="246221"/>
          </a:xfrm>
          <a:prstGeom prst="rect">
            <a:avLst/>
          </a:prstGeom>
          <a:noFill/>
        </p:spPr>
        <p:txBody>
          <a:bodyPr wrap="square">
            <a:spAutoFit/>
          </a:bodyPr>
          <a:lstStyle/>
          <a:p>
            <a:r>
              <a:rPr lang="en-US" sz="1000" dirty="0">
                <a:hlinkClick r:id="rId8"/>
              </a:rPr>
              <a:t>https://www.bbc.com/news/articles/cp3ly4v2kp2o</a:t>
            </a:r>
            <a:r>
              <a:rPr lang="en-US" sz="1000" dirty="0"/>
              <a:t> </a:t>
            </a:r>
          </a:p>
        </p:txBody>
      </p:sp>
    </p:spTree>
    <p:extLst>
      <p:ext uri="{BB962C8B-B14F-4D97-AF65-F5344CB8AC3E}">
        <p14:creationId xmlns:p14="http://schemas.microsoft.com/office/powerpoint/2010/main" val="214904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Implement Security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Detective</a:t>
            </a:r>
          </a:p>
          <a:p>
            <a:pPr marL="747713" lvl="1" indent="-514350">
              <a:buFont typeface="Arial" panose="020B0604020202020204" pitchFamily="34" charset="0"/>
              <a:buChar char="•"/>
            </a:pPr>
            <a:r>
              <a:rPr lang="en-US" sz="2800" dirty="0"/>
              <a:t>Identify and detect security incidents and anomalies in real-time or near real-time </a:t>
            </a:r>
          </a:p>
          <a:p>
            <a:pPr marL="514350" indent="-514350">
              <a:buFont typeface="Arial" panose="020B0604020202020204" pitchFamily="34" charset="0"/>
              <a:buChar char="•"/>
            </a:pPr>
            <a:r>
              <a:rPr lang="en-US" sz="3200" dirty="0"/>
              <a:t>Preventative</a:t>
            </a:r>
          </a:p>
          <a:p>
            <a:pPr marL="747713" lvl="1" indent="-514350">
              <a:buFont typeface="Arial" panose="020B0604020202020204" pitchFamily="34" charset="0"/>
              <a:buChar char="•"/>
            </a:pPr>
            <a:r>
              <a:rPr lang="en-US" sz="2800" dirty="0"/>
              <a:t>Proactive measures designed to prevent security incidents and cyber attacks from occurring in the first place</a:t>
            </a:r>
          </a:p>
          <a:p>
            <a:pPr marL="514350" indent="-514350">
              <a:buFont typeface="Arial" panose="020B0604020202020204" pitchFamily="34" charset="0"/>
              <a:buChar char="•"/>
            </a:pPr>
            <a:r>
              <a:rPr lang="en-US" sz="3200" dirty="0"/>
              <a:t>Corrective</a:t>
            </a:r>
          </a:p>
          <a:p>
            <a:pPr marL="747713" lvl="1" indent="-514350">
              <a:buFont typeface="Arial" panose="020B0604020202020204" pitchFamily="34" charset="0"/>
              <a:buChar char="•"/>
            </a:pPr>
            <a:r>
              <a:rPr lang="en-US" sz="2800" dirty="0"/>
              <a:t>Respond to and recover from security incidents</a:t>
            </a:r>
          </a:p>
          <a:p>
            <a:pPr marL="514350" indent="-514350">
              <a:buFont typeface="Arial" panose="020B0604020202020204" pitchFamily="34" charset="0"/>
              <a:buChar char="•"/>
            </a:pPr>
            <a:r>
              <a:rPr lang="en-US" sz="3200" dirty="0"/>
              <a:t>Compensating </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16</a:t>
            </a:fld>
            <a:endParaRPr lang="en-US" dirty="0">
              <a:solidFill>
                <a:srgbClr val="4D4E53">
                  <a:tint val="75000"/>
                </a:srgbClr>
              </a:solidFill>
            </a:endParaRPr>
          </a:p>
        </p:txBody>
      </p:sp>
    </p:spTree>
    <p:extLst>
      <p:ext uri="{BB962C8B-B14F-4D97-AF65-F5344CB8AC3E}">
        <p14:creationId xmlns:p14="http://schemas.microsoft.com/office/powerpoint/2010/main" val="179788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Detective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2800" dirty="0"/>
              <a:t>Intrusion Detection Systems (IDS</a:t>
            </a:r>
            <a:r>
              <a:rPr lang="en-US" sz="2300" dirty="0"/>
              <a:t>)</a:t>
            </a:r>
          </a:p>
          <a:p>
            <a:pPr marL="747713" lvl="1" indent="-514350">
              <a:buFont typeface="Arial" panose="020B0604020202020204" pitchFamily="34" charset="0"/>
              <a:buChar char="•"/>
            </a:pPr>
            <a:r>
              <a:rPr lang="en-US" dirty="0"/>
              <a:t>Monitors network traffic and identifies suspicious patterns or behavior that may indicate unauthorized access or malicious activities.</a:t>
            </a:r>
          </a:p>
          <a:p>
            <a:pPr marL="514350" indent="-514350">
              <a:buFont typeface="Arial" panose="020B0604020202020204" pitchFamily="34" charset="0"/>
              <a:buChar char="•"/>
            </a:pPr>
            <a:r>
              <a:rPr lang="en-US" sz="2800" dirty="0"/>
              <a:t>Security Information and Event Management (SIEM)</a:t>
            </a:r>
          </a:p>
          <a:p>
            <a:pPr marL="747713" lvl="1" indent="-514350">
              <a:buFont typeface="Arial" panose="020B0604020202020204" pitchFamily="34" charset="0"/>
              <a:buChar char="•"/>
            </a:pPr>
            <a:r>
              <a:rPr lang="en-US" dirty="0"/>
              <a:t>Aggregate and analyze log data from various sources to detect and alert on potential security incidents.</a:t>
            </a:r>
          </a:p>
          <a:p>
            <a:pPr marL="514350" indent="-514350">
              <a:buFont typeface="Arial" panose="020B0604020202020204" pitchFamily="34" charset="0"/>
              <a:buChar char="•"/>
            </a:pPr>
            <a:r>
              <a:rPr lang="en-US" sz="2800" dirty="0"/>
              <a:t>Security Auditing and Logging</a:t>
            </a:r>
          </a:p>
          <a:p>
            <a:pPr marL="747713" lvl="1" indent="-514350">
              <a:buFont typeface="Arial" panose="020B0604020202020204" pitchFamily="34" charset="0"/>
              <a:buChar char="•"/>
            </a:pPr>
            <a:r>
              <a:rPr lang="en-US" dirty="0"/>
              <a:t>Monitoring and recording events, activities, and access attempts help track user actions and detect unauthorized activities.</a:t>
            </a:r>
          </a:p>
          <a:p>
            <a:pPr marL="514350" indent="-514350">
              <a:buFont typeface="Arial" panose="020B0604020202020204" pitchFamily="34" charset="0"/>
              <a:buChar char="•"/>
            </a:pPr>
            <a:r>
              <a:rPr lang="en-US" sz="2800" dirty="0"/>
              <a:t>Anomaly Detection</a:t>
            </a:r>
          </a:p>
          <a:p>
            <a:pPr marL="973138" lvl="2" indent="-514350">
              <a:buFont typeface="Arial" panose="020B0604020202020204" pitchFamily="34" charset="0"/>
              <a:buChar char="•"/>
            </a:pPr>
            <a:r>
              <a:rPr lang="en-US" sz="2000" dirty="0"/>
              <a:t>Using machine learning and behavioral analysis to identify abnormal patterns that may indicate cyber threats.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17</a:t>
            </a:fld>
            <a:endParaRPr lang="en-US" dirty="0">
              <a:solidFill>
                <a:srgbClr val="4D4E53">
                  <a:tint val="75000"/>
                </a:srgbClr>
              </a:solidFill>
            </a:endParaRPr>
          </a:p>
        </p:txBody>
      </p:sp>
    </p:spTree>
    <p:extLst>
      <p:ext uri="{BB962C8B-B14F-4D97-AF65-F5344CB8AC3E}">
        <p14:creationId xmlns:p14="http://schemas.microsoft.com/office/powerpoint/2010/main" val="2179893215"/>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Preventative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2800" dirty="0"/>
              <a:t>Firewalls</a:t>
            </a:r>
          </a:p>
          <a:p>
            <a:pPr marL="747713" lvl="1" indent="-514350">
              <a:buFont typeface="Arial" panose="020B0604020202020204" pitchFamily="34" charset="0"/>
              <a:buChar char="•"/>
            </a:pPr>
            <a:r>
              <a:rPr lang="en-US" dirty="0"/>
              <a:t>Filter network traffic and block unauthorized access, helping to protect against external threats.</a:t>
            </a:r>
          </a:p>
          <a:p>
            <a:pPr marL="514350" indent="-514350">
              <a:buFont typeface="Arial" panose="020B0604020202020204" pitchFamily="34" charset="0"/>
              <a:buChar char="•"/>
            </a:pPr>
            <a:r>
              <a:rPr lang="en-US" sz="2700" dirty="0"/>
              <a:t>Antivirus and Antimalware Software</a:t>
            </a:r>
          </a:p>
          <a:p>
            <a:pPr marL="747713" lvl="1" indent="-514350">
              <a:buFont typeface="Arial" panose="020B0604020202020204" pitchFamily="34" charset="0"/>
              <a:buChar char="•"/>
            </a:pPr>
            <a:r>
              <a:rPr lang="en-US" dirty="0"/>
              <a:t>Scan files and systems for known malware and prevent malicious software from executing.</a:t>
            </a:r>
          </a:p>
          <a:p>
            <a:pPr marL="514350" indent="-514350">
              <a:buFont typeface="Arial" panose="020B0604020202020204" pitchFamily="34" charset="0"/>
              <a:buChar char="•"/>
            </a:pPr>
            <a:r>
              <a:rPr lang="en-US" sz="2800" dirty="0"/>
              <a:t>Access Controls</a:t>
            </a:r>
          </a:p>
          <a:p>
            <a:pPr marL="747713" lvl="1" indent="-514350">
              <a:buFont typeface="Arial" panose="020B0604020202020204" pitchFamily="34" charset="0"/>
              <a:buChar char="•"/>
            </a:pPr>
            <a:r>
              <a:rPr lang="en-US" dirty="0"/>
              <a:t>Implementing strong authentication mechanisms and enforcing the principle of least privilege to limit access to sensitive information.</a:t>
            </a:r>
          </a:p>
          <a:p>
            <a:pPr marL="514350" indent="-514350">
              <a:buFont typeface="Arial" panose="020B0604020202020204" pitchFamily="34" charset="0"/>
              <a:buChar char="•"/>
            </a:pPr>
            <a:r>
              <a:rPr lang="en-US" sz="3200" dirty="0"/>
              <a:t>Patch </a:t>
            </a:r>
            <a:r>
              <a:rPr lang="en-US" sz="2800" dirty="0"/>
              <a:t>Management</a:t>
            </a:r>
          </a:p>
          <a:p>
            <a:pPr marL="973138" lvl="2" indent="-514350">
              <a:buFont typeface="Arial" panose="020B0604020202020204" pitchFamily="34" charset="0"/>
              <a:buChar char="•"/>
            </a:pPr>
            <a:r>
              <a:rPr lang="en-US" sz="2000" dirty="0"/>
              <a:t>Keeping software, operating systems, and applications up-to-date with the latest security patches to address known vulnerabilities.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18</a:t>
            </a:fld>
            <a:endParaRPr lang="en-US" dirty="0">
              <a:solidFill>
                <a:srgbClr val="4D4E53">
                  <a:tint val="75000"/>
                </a:srgbClr>
              </a:solidFill>
            </a:endParaRPr>
          </a:p>
        </p:txBody>
      </p:sp>
    </p:spTree>
    <p:extLst>
      <p:ext uri="{BB962C8B-B14F-4D97-AF65-F5344CB8AC3E}">
        <p14:creationId xmlns:p14="http://schemas.microsoft.com/office/powerpoint/2010/main" val="2114040092"/>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Corrective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2800" dirty="0"/>
              <a:t>Incident Response Plan</a:t>
            </a:r>
          </a:p>
          <a:p>
            <a:pPr marL="747713" lvl="1" indent="-514350">
              <a:buFont typeface="Arial" panose="020B0604020202020204" pitchFamily="34" charset="0"/>
              <a:buChar char="•"/>
            </a:pPr>
            <a:r>
              <a:rPr lang="en-US" dirty="0"/>
              <a:t>Having a well-defined incident response plan in place to guide the organization's response to security incidents. </a:t>
            </a:r>
          </a:p>
          <a:p>
            <a:pPr marL="514350" indent="-514350">
              <a:buFont typeface="Arial" panose="020B0604020202020204" pitchFamily="34" charset="0"/>
              <a:buChar char="•"/>
            </a:pPr>
            <a:r>
              <a:rPr lang="en-US" sz="2800" dirty="0"/>
              <a:t>Data Backups and Recovery</a:t>
            </a:r>
          </a:p>
          <a:p>
            <a:pPr marL="747713" lvl="1" indent="-514350">
              <a:buFont typeface="Arial" panose="020B0604020202020204" pitchFamily="34" charset="0"/>
              <a:buChar char="•"/>
            </a:pPr>
            <a:r>
              <a:rPr lang="en-US" dirty="0"/>
              <a:t>Regularly backing up critical data and having a robust data recovery strategy to restore systems in case of data loss or ransomware </a:t>
            </a:r>
            <a:r>
              <a:rPr lang="en-US"/>
              <a:t>attacks.</a:t>
            </a:r>
            <a:endParaRPr lang="en-US" dirty="0"/>
          </a:p>
          <a:p>
            <a:pPr marL="514350" indent="-514350">
              <a:buFont typeface="Arial" panose="020B0604020202020204" pitchFamily="34" charset="0"/>
              <a:buChar char="•"/>
            </a:pPr>
            <a:r>
              <a:rPr lang="en-US" sz="2800" dirty="0"/>
              <a:t>Forensics and Investigation</a:t>
            </a:r>
          </a:p>
          <a:p>
            <a:pPr marL="747713" lvl="1" indent="-514350">
              <a:buFont typeface="Arial" panose="020B0604020202020204" pitchFamily="34" charset="0"/>
              <a:buChar char="•"/>
            </a:pPr>
            <a:r>
              <a:rPr lang="en-US" dirty="0"/>
              <a:t>Conducting post-incident investigations to determine the root cause of the breach and gather evidence for legal and remediation purposes.</a:t>
            </a:r>
          </a:p>
          <a:p>
            <a:pPr marL="514350" indent="-514350">
              <a:buFont typeface="Arial" panose="020B0604020202020204" pitchFamily="34" charset="0"/>
              <a:buChar char="•"/>
            </a:pPr>
            <a:r>
              <a:rPr lang="en-US" sz="2800" dirty="0"/>
              <a:t>Penetration Testing and Red Teaming</a:t>
            </a:r>
          </a:p>
          <a:p>
            <a:pPr marL="973138" lvl="2" indent="-514350">
              <a:buFont typeface="Arial" panose="020B0604020202020204" pitchFamily="34" charset="0"/>
              <a:buChar char="•"/>
            </a:pPr>
            <a:r>
              <a:rPr lang="en-US" sz="2000" dirty="0"/>
              <a:t> Simulating cyber attacks to identify weaknesses and test the effectiveness of security measures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19</a:t>
            </a:fld>
            <a:endParaRPr lang="en-US" dirty="0">
              <a:solidFill>
                <a:srgbClr val="4D4E53">
                  <a:tint val="75000"/>
                </a:srgbClr>
              </a:solidFill>
            </a:endParaRPr>
          </a:p>
        </p:txBody>
      </p:sp>
    </p:spTree>
    <p:extLst>
      <p:ext uri="{BB962C8B-B14F-4D97-AF65-F5344CB8AC3E}">
        <p14:creationId xmlns:p14="http://schemas.microsoft.com/office/powerpoint/2010/main" val="331066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Course Outline</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p:txBody>
          <a:bodyPr/>
          <a:lstStyle/>
          <a:p>
            <a:pPr marL="342900" indent="-342900">
              <a:buFont typeface="Arial" panose="020B0604020202020204" pitchFamily="34" charset="0"/>
              <a:buChar char="•"/>
            </a:pPr>
            <a:r>
              <a:rPr lang="en-US" dirty="0"/>
              <a:t>What is Cybersecurity?</a:t>
            </a:r>
          </a:p>
          <a:p>
            <a:pPr marL="342900" indent="-342900">
              <a:buFont typeface="Arial" panose="020B0604020202020204" pitchFamily="34" charset="0"/>
              <a:buChar char="•"/>
            </a:pPr>
            <a:r>
              <a:rPr lang="en-US" dirty="0"/>
              <a:t>What is Privacy?</a:t>
            </a:r>
          </a:p>
          <a:p>
            <a:pPr marL="342900" indent="-342900">
              <a:buFont typeface="Arial" panose="020B0604020202020204" pitchFamily="34" charset="0"/>
              <a:buChar char="•"/>
            </a:pPr>
            <a:r>
              <a:rPr lang="en-US" dirty="0"/>
              <a:t>Unique Implications for Medical Devices</a:t>
            </a:r>
          </a:p>
          <a:p>
            <a:pPr marL="342900" indent="-342900">
              <a:buFont typeface="Arial" panose="020B0604020202020204" pitchFamily="34" charset="0"/>
              <a:buChar char="•"/>
            </a:pPr>
            <a:r>
              <a:rPr lang="en-US" dirty="0"/>
              <a:t>Core Components of a Cybersecurity Program</a:t>
            </a:r>
          </a:p>
          <a:p>
            <a:pPr marL="342900" indent="-342900">
              <a:buFont typeface="Arial" panose="020B0604020202020204" pitchFamily="34" charset="0"/>
              <a:buChar char="•"/>
            </a:pPr>
            <a:r>
              <a:rPr lang="en-US" dirty="0"/>
              <a:t>Top Healthcare Cyber Security Threats</a:t>
            </a:r>
          </a:p>
          <a:p>
            <a:pPr marL="342900" indent="-342900">
              <a:buFont typeface="Arial" panose="020B0604020202020204" pitchFamily="34" charset="0"/>
              <a:buChar char="•"/>
            </a:pPr>
            <a:r>
              <a:rPr lang="en-US" dirty="0"/>
              <a:t>Identifying Vulnerabilities</a:t>
            </a:r>
          </a:p>
          <a:p>
            <a:pPr marL="342900" indent="-342900">
              <a:buFont typeface="Arial" panose="020B0604020202020204" pitchFamily="34" charset="0"/>
              <a:buChar char="•"/>
            </a:pPr>
            <a:r>
              <a:rPr lang="en-US" dirty="0"/>
              <a:t>Risk Assessments</a:t>
            </a:r>
          </a:p>
          <a:p>
            <a:pPr marL="342900" indent="-342900">
              <a:buFont typeface="Arial" panose="020B0604020202020204" pitchFamily="34" charset="0"/>
              <a:buChar char="•"/>
            </a:pPr>
            <a:r>
              <a:rPr lang="en-US" dirty="0"/>
              <a:t>Risk = Threat + Consequence + Vulnerability</a:t>
            </a:r>
          </a:p>
          <a:p>
            <a:pPr marL="342900" indent="-342900">
              <a:buFont typeface="Arial" panose="020B0604020202020204" pitchFamily="34" charset="0"/>
              <a:buChar char="•"/>
            </a:pPr>
            <a:r>
              <a:rPr lang="en-US" dirty="0"/>
              <a:t>Common Tools in Cybersecurity</a:t>
            </a:r>
          </a:p>
          <a:p>
            <a:pPr marL="342900" indent="-342900">
              <a:buFont typeface="Arial" panose="020B0604020202020204" pitchFamily="34" charset="0"/>
              <a:buChar char="•"/>
            </a:pPr>
            <a:r>
              <a:rPr lang="en-US" dirty="0"/>
              <a:t>Reviewing a Cybersecurity Report</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a:t>
            </a:fld>
            <a:endParaRPr lang="en-US" dirty="0">
              <a:solidFill>
                <a:srgbClr val="4D4E53">
                  <a:tint val="75000"/>
                </a:srgbClr>
              </a:solidFill>
            </a:endParaRPr>
          </a:p>
        </p:txBody>
      </p:sp>
    </p:spTree>
    <p:extLst>
      <p:ext uri="{BB962C8B-B14F-4D97-AF65-F5344CB8AC3E}">
        <p14:creationId xmlns:p14="http://schemas.microsoft.com/office/powerpoint/2010/main" val="90138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Implement Security Controls (Categories)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Physical</a:t>
            </a:r>
          </a:p>
          <a:p>
            <a:pPr marL="747713" lvl="1" indent="-514350">
              <a:buFont typeface="Arial" panose="020B0604020202020204" pitchFamily="34" charset="0"/>
              <a:buChar char="•"/>
            </a:pPr>
            <a:r>
              <a:rPr lang="en-US" sz="2800" dirty="0"/>
              <a:t>Focus on protecting the physical assets of an organization, such as its buildings, equipment, and sensitive data stored in physical form.</a:t>
            </a:r>
          </a:p>
          <a:p>
            <a:pPr marL="514350" indent="-514350">
              <a:buFont typeface="Arial" panose="020B0604020202020204" pitchFamily="34" charset="0"/>
              <a:buChar char="•"/>
            </a:pPr>
            <a:r>
              <a:rPr lang="en-US" sz="3200" dirty="0"/>
              <a:t>Technical</a:t>
            </a:r>
          </a:p>
          <a:p>
            <a:pPr marL="747713" lvl="1" indent="-514350">
              <a:buFont typeface="Arial" panose="020B0604020202020204" pitchFamily="34" charset="0"/>
              <a:buChar char="•"/>
            </a:pPr>
            <a:r>
              <a:rPr lang="en-US" sz="2800" dirty="0"/>
              <a:t>Cybersecurity measures implemented through technology and software to protect digital assets, networks, and systems.</a:t>
            </a:r>
          </a:p>
          <a:p>
            <a:pPr marL="514350" indent="-514350">
              <a:buFont typeface="Arial" panose="020B0604020202020204" pitchFamily="34" charset="0"/>
              <a:buChar char="•"/>
            </a:pPr>
            <a:r>
              <a:rPr lang="en-US" sz="3200" dirty="0"/>
              <a:t>Procedural</a:t>
            </a:r>
          </a:p>
          <a:p>
            <a:pPr marL="747713" lvl="1" indent="-514350">
              <a:buFont typeface="Arial" panose="020B0604020202020204" pitchFamily="34" charset="0"/>
              <a:buChar char="•"/>
            </a:pPr>
            <a:r>
              <a:rPr lang="en-US" sz="2800" dirty="0"/>
              <a:t>Policies, guidelines, and best practices to ensure that employees and users follow secure and responsible behavior. </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20</a:t>
            </a:fld>
            <a:endParaRPr lang="en-US" dirty="0">
              <a:solidFill>
                <a:srgbClr val="4D4E53">
                  <a:tint val="75000"/>
                </a:srgbClr>
              </a:solidFill>
            </a:endParaRPr>
          </a:p>
        </p:txBody>
      </p:sp>
    </p:spTree>
    <p:extLst>
      <p:ext uri="{BB962C8B-B14F-4D97-AF65-F5344CB8AC3E}">
        <p14:creationId xmlns:p14="http://schemas.microsoft.com/office/powerpoint/2010/main" val="3943561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Physical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Physical Access Control Systems</a:t>
            </a:r>
          </a:p>
          <a:p>
            <a:pPr marL="747713" lvl="1" indent="-514350">
              <a:buFont typeface="Arial" panose="020B0604020202020204" pitchFamily="34" charset="0"/>
              <a:buChar char="•"/>
            </a:pPr>
            <a:r>
              <a:rPr lang="en-US" sz="2400" dirty="0"/>
              <a:t>Badges, access cards, or biometric authentication to restrict access to physical facilities and sensitive areas within the organization.</a:t>
            </a:r>
            <a:endParaRPr lang="en-US" sz="2800" dirty="0"/>
          </a:p>
          <a:p>
            <a:pPr marL="514350" indent="-514350">
              <a:buFont typeface="Arial" panose="020B0604020202020204" pitchFamily="34" charset="0"/>
              <a:buChar char="•"/>
            </a:pPr>
            <a:r>
              <a:rPr lang="en-US" sz="3200" dirty="0"/>
              <a:t>Surveillance Cameras</a:t>
            </a:r>
          </a:p>
          <a:p>
            <a:pPr marL="747713" lvl="1" indent="-514350">
              <a:buFont typeface="Arial" panose="020B0604020202020204" pitchFamily="34" charset="0"/>
              <a:buChar char="•"/>
            </a:pPr>
            <a:r>
              <a:rPr lang="en-US" sz="2400" dirty="0"/>
              <a:t>Monitor critical areas, deter potential threats, and provide video evidence in case of incidents.</a:t>
            </a:r>
          </a:p>
          <a:p>
            <a:pPr marL="514350" indent="-514350">
              <a:buFont typeface="Arial" panose="020B0604020202020204" pitchFamily="34" charset="0"/>
              <a:buChar char="•"/>
            </a:pPr>
            <a:r>
              <a:rPr lang="en-US" sz="3200" dirty="0"/>
              <a:t>Perimeter Security</a:t>
            </a:r>
          </a:p>
          <a:p>
            <a:pPr marL="747713" lvl="1" indent="-514350">
              <a:buFont typeface="Arial" panose="020B0604020202020204" pitchFamily="34" charset="0"/>
              <a:buChar char="•"/>
            </a:pPr>
            <a:r>
              <a:rPr lang="en-US" sz="2400" dirty="0"/>
              <a:t>Fencing, gates, locks, and security personnel help control and secure the physical perimeter of the organization's premises.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21</a:t>
            </a:fld>
            <a:endParaRPr lang="en-US" dirty="0">
              <a:solidFill>
                <a:srgbClr val="4D4E53">
                  <a:tint val="75000"/>
                </a:srgbClr>
              </a:solidFill>
            </a:endParaRPr>
          </a:p>
        </p:txBody>
      </p:sp>
    </p:spTree>
    <p:extLst>
      <p:ext uri="{BB962C8B-B14F-4D97-AF65-F5344CB8AC3E}">
        <p14:creationId xmlns:p14="http://schemas.microsoft.com/office/powerpoint/2010/main" val="2858609612"/>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IDS/IPS and Firewalls</a:t>
            </a:r>
          </a:p>
          <a:p>
            <a:pPr marL="747713" lvl="1" indent="-514350">
              <a:buFont typeface="Arial" panose="020B0604020202020204" pitchFamily="34" charset="0"/>
              <a:buChar char="•"/>
            </a:pPr>
            <a:r>
              <a:rPr lang="en-US" sz="2400" dirty="0"/>
              <a:t>Monitor and filter network traffic for signs of suspicious or malicious behavior and can block or alert on potential threats.</a:t>
            </a:r>
            <a:endParaRPr lang="en-US" sz="2800" dirty="0"/>
          </a:p>
          <a:p>
            <a:pPr marL="514350" indent="-514350">
              <a:buFont typeface="Arial" panose="020B0604020202020204" pitchFamily="34" charset="0"/>
              <a:buChar char="•"/>
            </a:pPr>
            <a:r>
              <a:rPr lang="en-US" sz="3200" dirty="0"/>
              <a:t>Endpoint Protection</a:t>
            </a:r>
          </a:p>
          <a:p>
            <a:pPr marL="747713" lvl="1" indent="-514350">
              <a:buFont typeface="Arial" panose="020B0604020202020204" pitchFamily="34" charset="0"/>
              <a:buChar char="•"/>
            </a:pPr>
            <a:r>
              <a:rPr lang="en-US" sz="2400" dirty="0"/>
              <a:t>Endpoint security solutions such as host-based firewalls, IPS, virus and malware software.</a:t>
            </a:r>
          </a:p>
          <a:p>
            <a:pPr marL="514350" indent="-514350">
              <a:buFont typeface="Arial" panose="020B0604020202020204" pitchFamily="34" charset="0"/>
              <a:buChar char="•"/>
            </a:pPr>
            <a:r>
              <a:rPr lang="en-US" sz="3200" dirty="0"/>
              <a:t>Authentication, Authorization, and Accounting (AAA)</a:t>
            </a:r>
          </a:p>
          <a:p>
            <a:pPr marL="747713" lvl="1" indent="-514350">
              <a:buFont typeface="Arial" panose="020B0604020202020204" pitchFamily="34" charset="0"/>
              <a:buChar char="•"/>
            </a:pPr>
            <a:r>
              <a:rPr lang="en-US" sz="2400" dirty="0"/>
              <a:t>A robust framework for controlling access to resources, ensuring that only authorized users can access sensitive data and systems.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22</a:t>
            </a:fld>
            <a:endParaRPr lang="en-US" dirty="0">
              <a:solidFill>
                <a:srgbClr val="4D4E53">
                  <a:tint val="75000"/>
                </a:srgbClr>
              </a:solidFill>
            </a:endParaRPr>
          </a:p>
        </p:txBody>
      </p:sp>
    </p:spTree>
    <p:extLst>
      <p:ext uri="{BB962C8B-B14F-4D97-AF65-F5344CB8AC3E}">
        <p14:creationId xmlns:p14="http://schemas.microsoft.com/office/powerpoint/2010/main" val="4049657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Encryption</a:t>
            </a:r>
          </a:p>
          <a:p>
            <a:pPr marL="747713" lvl="1" indent="-514350">
              <a:buFont typeface="Arial" panose="020B0604020202020204" pitchFamily="34" charset="0"/>
              <a:buChar char="•"/>
            </a:pPr>
            <a:r>
              <a:rPr lang="en-US" sz="2800" dirty="0"/>
              <a:t>Symmetric Key Encryption</a:t>
            </a:r>
          </a:p>
          <a:p>
            <a:pPr marL="747713" lvl="1" indent="-514350">
              <a:buFont typeface="Arial" panose="020B0604020202020204" pitchFamily="34" charset="0"/>
              <a:buChar char="•"/>
            </a:pPr>
            <a:r>
              <a:rPr lang="en-US" sz="2800" dirty="0"/>
              <a:t>Asymmetric Key Encryption</a:t>
            </a:r>
          </a:p>
          <a:p>
            <a:pPr marL="747713" lvl="1" indent="-514350">
              <a:buFont typeface="Arial" panose="020B0604020202020204" pitchFamily="34" charset="0"/>
              <a:buChar char="•"/>
            </a:pPr>
            <a:r>
              <a:rPr lang="en-US" sz="2800" dirty="0"/>
              <a:t>Hashing</a:t>
            </a:r>
          </a:p>
          <a:p>
            <a:pPr marL="747713" lvl="1" indent="-514350">
              <a:buFont typeface="Arial" panose="020B0604020202020204" pitchFamily="34" charset="0"/>
              <a:buChar char="•"/>
            </a:pPr>
            <a:r>
              <a:rPr lang="en-US" sz="2800" dirty="0"/>
              <a:t>Digital Signatures</a:t>
            </a:r>
          </a:p>
          <a:p>
            <a:pPr marL="747713" lvl="1" indent="-514350">
              <a:buFont typeface="Arial" panose="020B0604020202020204" pitchFamily="34" charset="0"/>
              <a:buChar char="•"/>
            </a:pPr>
            <a:r>
              <a:rPr lang="en-US" sz="2800" dirty="0"/>
              <a:t>Public Key Infrastructure</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23</a:t>
            </a:fld>
            <a:endParaRPr lang="en-US" dirty="0">
              <a:solidFill>
                <a:srgbClr val="4D4E53">
                  <a:tint val="75000"/>
                </a:srgbClr>
              </a:solidFill>
            </a:endParaRPr>
          </a:p>
        </p:txBody>
      </p:sp>
    </p:spTree>
    <p:extLst>
      <p:ext uri="{BB962C8B-B14F-4D97-AF65-F5344CB8AC3E}">
        <p14:creationId xmlns:p14="http://schemas.microsoft.com/office/powerpoint/2010/main" val="1288792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Encryption (Cryptography)</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How does cryptography work?</a:t>
            </a:r>
            <a:endParaRPr lang="en-US" sz="2800"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24</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06AD2EAD-56F9-B7F4-8F08-08CBC6A381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25444" y="2438400"/>
            <a:ext cx="1917283" cy="2667000"/>
          </a:xfrm>
          <a:prstGeom prst="rect">
            <a:avLst/>
          </a:prstGeom>
        </p:spPr>
      </p:pic>
      <p:sp>
        <p:nvSpPr>
          <p:cNvPr id="9" name="TextBox 8">
            <a:extLst>
              <a:ext uri="{FF2B5EF4-FFF2-40B4-BE49-F238E27FC236}">
                <a16:creationId xmlns:a16="http://schemas.microsoft.com/office/drawing/2014/main" id="{B3A93802-5D61-7B92-76BE-D5041DEA257D}"/>
              </a:ext>
            </a:extLst>
          </p:cNvPr>
          <p:cNvSpPr txBox="1"/>
          <p:nvPr/>
        </p:nvSpPr>
        <p:spPr>
          <a:xfrm>
            <a:off x="609599" y="5274766"/>
            <a:ext cx="1275927" cy="461665"/>
          </a:xfrm>
          <a:prstGeom prst="rect">
            <a:avLst/>
          </a:prstGeom>
          <a:noFill/>
        </p:spPr>
        <p:txBody>
          <a:bodyPr wrap="none" rtlCol="0">
            <a:spAutoFit/>
          </a:bodyPr>
          <a:lstStyle/>
          <a:p>
            <a:r>
              <a:rPr lang="en-US" sz="2400" dirty="0">
                <a:latin typeface="+mn-lt"/>
              </a:rPr>
              <a:t>Plaintext</a:t>
            </a:r>
          </a:p>
        </p:txBody>
      </p:sp>
      <p:sp>
        <p:nvSpPr>
          <p:cNvPr id="10" name="Arrow: Right 9">
            <a:extLst>
              <a:ext uri="{FF2B5EF4-FFF2-40B4-BE49-F238E27FC236}">
                <a16:creationId xmlns:a16="http://schemas.microsoft.com/office/drawing/2014/main" id="{0F46F35F-50AB-C22D-0014-D9130B4F68D7}"/>
              </a:ext>
            </a:extLst>
          </p:cNvPr>
          <p:cNvSpPr/>
          <p:nvPr/>
        </p:nvSpPr>
        <p:spPr>
          <a:xfrm>
            <a:off x="2809663" y="3448845"/>
            <a:ext cx="4038600" cy="10668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3AC837-25E9-465E-FFC5-97813EED5CC5}"/>
              </a:ext>
            </a:extLst>
          </p:cNvPr>
          <p:cNvSpPr txBox="1"/>
          <p:nvPr/>
        </p:nvSpPr>
        <p:spPr>
          <a:xfrm>
            <a:off x="2809663" y="4610557"/>
            <a:ext cx="3957750" cy="830997"/>
          </a:xfrm>
          <a:prstGeom prst="rect">
            <a:avLst/>
          </a:prstGeom>
          <a:noFill/>
        </p:spPr>
        <p:txBody>
          <a:bodyPr wrap="none" rtlCol="0">
            <a:spAutoFit/>
          </a:bodyPr>
          <a:lstStyle/>
          <a:p>
            <a:r>
              <a:rPr lang="en-US" sz="2400" dirty="0">
                <a:latin typeface="+mn-lt"/>
              </a:rPr>
              <a:t>Cypher (encryption algorithm)</a:t>
            </a:r>
          </a:p>
          <a:p>
            <a:r>
              <a:rPr lang="en-US" sz="2400" dirty="0">
                <a:latin typeface="+mn-lt"/>
              </a:rPr>
              <a:t>Key (password)</a:t>
            </a:r>
          </a:p>
        </p:txBody>
      </p:sp>
      <p:pic>
        <p:nvPicPr>
          <p:cNvPr id="12" name="Picture 11">
            <a:extLst>
              <a:ext uri="{FF2B5EF4-FFF2-40B4-BE49-F238E27FC236}">
                <a16:creationId xmlns:a16="http://schemas.microsoft.com/office/drawing/2014/main" id="{0000ABF4-9F42-3854-A86E-54482A64B2D3}"/>
              </a:ext>
            </a:extLst>
          </p:cNvPr>
          <p:cNvPicPr>
            <a:picLocks noChangeAspect="1"/>
          </p:cNvPicPr>
          <p:nvPr/>
        </p:nvPicPr>
        <p:blipFill>
          <a:blip r:embed="rId3"/>
          <a:stretch>
            <a:fillRect/>
          </a:stretch>
        </p:blipFill>
        <p:spPr>
          <a:xfrm>
            <a:off x="7233497" y="3429000"/>
            <a:ext cx="4536440" cy="1447800"/>
          </a:xfrm>
          <a:prstGeom prst="rect">
            <a:avLst/>
          </a:prstGeom>
        </p:spPr>
      </p:pic>
      <p:sp>
        <p:nvSpPr>
          <p:cNvPr id="13" name="TextBox 12">
            <a:extLst>
              <a:ext uri="{FF2B5EF4-FFF2-40B4-BE49-F238E27FC236}">
                <a16:creationId xmlns:a16="http://schemas.microsoft.com/office/drawing/2014/main" id="{D0BA1E44-D093-361E-B1A2-7C1D82A1915B}"/>
              </a:ext>
            </a:extLst>
          </p:cNvPr>
          <p:cNvSpPr txBox="1"/>
          <p:nvPr/>
        </p:nvSpPr>
        <p:spPr>
          <a:xfrm>
            <a:off x="8722850" y="5210721"/>
            <a:ext cx="1557734" cy="461665"/>
          </a:xfrm>
          <a:prstGeom prst="rect">
            <a:avLst/>
          </a:prstGeom>
          <a:noFill/>
        </p:spPr>
        <p:txBody>
          <a:bodyPr wrap="none" rtlCol="0">
            <a:spAutoFit/>
          </a:bodyPr>
          <a:lstStyle/>
          <a:p>
            <a:r>
              <a:rPr lang="en-US" sz="2400" dirty="0">
                <a:latin typeface="+mn-lt"/>
              </a:rPr>
              <a:t>Cyphertext</a:t>
            </a:r>
          </a:p>
        </p:txBody>
      </p:sp>
    </p:spTree>
    <p:extLst>
      <p:ext uri="{BB962C8B-B14F-4D97-AF65-F5344CB8AC3E}">
        <p14:creationId xmlns:p14="http://schemas.microsoft.com/office/powerpoint/2010/main" val="1517253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5105400" cy="4770438"/>
          </a:xfrm>
        </p:spPr>
        <p:txBody>
          <a:bodyPr/>
          <a:lstStyle/>
          <a:p>
            <a:pPr marL="514350" indent="-514350">
              <a:buFont typeface="Arial" panose="020B0604020202020204" pitchFamily="34" charset="0"/>
              <a:buChar char="•"/>
            </a:pPr>
            <a:r>
              <a:rPr lang="en-US" sz="3200" dirty="0"/>
              <a:t>Symmetric Key Encryption</a:t>
            </a:r>
          </a:p>
          <a:p>
            <a:pPr marL="747713" lvl="1" indent="-514350">
              <a:buFont typeface="Arial" panose="020B0604020202020204" pitchFamily="34" charset="0"/>
              <a:buChar char="•"/>
            </a:pPr>
            <a:r>
              <a:rPr lang="en-US" sz="2800" dirty="0"/>
              <a:t>Same key to encrypt and decrypt</a:t>
            </a:r>
          </a:p>
          <a:p>
            <a:pPr marL="747713" lvl="1" indent="-514350">
              <a:buFont typeface="Arial" panose="020B0604020202020204" pitchFamily="34" charset="0"/>
              <a:buChar char="•"/>
            </a:pPr>
            <a:r>
              <a:rPr lang="en-US" sz="2800" dirty="0"/>
              <a:t>Fast</a:t>
            </a:r>
          </a:p>
          <a:p>
            <a:pPr marL="747713" lvl="1" indent="-514350">
              <a:buFont typeface="Arial" panose="020B0604020202020204" pitchFamily="34" charset="0"/>
              <a:buChar char="•"/>
            </a:pPr>
            <a:r>
              <a:rPr lang="en-US" sz="2800" dirty="0"/>
              <a:t>Encrypts Bulk Data</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25</a:t>
            </a:fld>
            <a:endParaRPr lang="en-US" dirty="0">
              <a:solidFill>
                <a:srgbClr val="4D4E53">
                  <a:tint val="75000"/>
                </a:srgbClr>
              </a:solidFill>
            </a:endParaRPr>
          </a:p>
        </p:txBody>
      </p:sp>
      <p:sp>
        <p:nvSpPr>
          <p:cNvPr id="5" name="Content Placeholder 2">
            <a:extLst>
              <a:ext uri="{FF2B5EF4-FFF2-40B4-BE49-F238E27FC236}">
                <a16:creationId xmlns:a16="http://schemas.microsoft.com/office/drawing/2014/main" id="{CAE955D9-B246-0E7F-91A0-7E51BDB97028}"/>
              </a:ext>
            </a:extLst>
          </p:cNvPr>
          <p:cNvSpPr txBox="1">
            <a:spLocks/>
          </p:cNvSpPr>
          <p:nvPr/>
        </p:nvSpPr>
        <p:spPr bwMode="auto">
          <a:xfrm>
            <a:off x="6172200" y="1597026"/>
            <a:ext cx="5562600" cy="4770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7713" lvl="1" indent="-514350">
              <a:buFont typeface="Arial" panose="020B0604020202020204" pitchFamily="34" charset="0"/>
              <a:buChar char="•"/>
            </a:pPr>
            <a:r>
              <a:rPr lang="en-US" sz="3200" dirty="0"/>
              <a:t>Asymmetric Key Encryption</a:t>
            </a:r>
          </a:p>
          <a:p>
            <a:pPr marL="973138" lvl="2" indent="-514350">
              <a:buFont typeface="Arial" panose="020B0604020202020204" pitchFamily="34" charset="0"/>
              <a:buChar char="•"/>
            </a:pPr>
            <a:r>
              <a:rPr lang="en-US" sz="2800" dirty="0"/>
              <a:t>Public key encrypts</a:t>
            </a:r>
          </a:p>
          <a:p>
            <a:pPr marL="973138" lvl="2" indent="-514350">
              <a:buFont typeface="Arial" panose="020B0604020202020204" pitchFamily="34" charset="0"/>
              <a:buChar char="•"/>
            </a:pPr>
            <a:r>
              <a:rPr lang="en-US" sz="2800" dirty="0"/>
              <a:t>Private key decrypts</a:t>
            </a:r>
          </a:p>
          <a:p>
            <a:pPr marL="973138" lvl="2" indent="-514350">
              <a:buFont typeface="Arial" panose="020B0604020202020204" pitchFamily="34" charset="0"/>
              <a:buChar char="•"/>
            </a:pPr>
            <a:r>
              <a:rPr lang="en-US" sz="2800" dirty="0"/>
              <a:t>Slow</a:t>
            </a:r>
          </a:p>
          <a:p>
            <a:pPr marL="973138" lvl="2" indent="-514350">
              <a:buFont typeface="Arial" panose="020B0604020202020204" pitchFamily="34" charset="0"/>
              <a:buChar char="•"/>
            </a:pPr>
            <a:r>
              <a:rPr lang="en-US" sz="2800" dirty="0"/>
              <a:t>Encrypts small amounts of data (keys)</a:t>
            </a:r>
          </a:p>
        </p:txBody>
      </p:sp>
      <p:pic>
        <p:nvPicPr>
          <p:cNvPr id="7" name="Graphic 6">
            <a:extLst>
              <a:ext uri="{FF2B5EF4-FFF2-40B4-BE49-F238E27FC236}">
                <a16:creationId xmlns:a16="http://schemas.microsoft.com/office/drawing/2014/main" id="{E47C81C4-A16E-F165-25FF-085154D9AD2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0" y="4419600"/>
            <a:ext cx="3524250" cy="1513772"/>
          </a:xfrm>
          <a:prstGeom prst="rect">
            <a:avLst/>
          </a:prstGeom>
        </p:spPr>
      </p:pic>
      <p:pic>
        <p:nvPicPr>
          <p:cNvPr id="9" name="Graphic 8">
            <a:extLst>
              <a:ext uri="{FF2B5EF4-FFF2-40B4-BE49-F238E27FC236}">
                <a16:creationId xmlns:a16="http://schemas.microsoft.com/office/drawing/2014/main" id="{75828D44-B23F-B14C-8909-3E195EDD94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9367" y="4419600"/>
            <a:ext cx="3338512" cy="1204230"/>
          </a:xfrm>
          <a:prstGeom prst="rect">
            <a:avLst/>
          </a:prstGeom>
        </p:spPr>
      </p:pic>
      <p:pic>
        <p:nvPicPr>
          <p:cNvPr id="11" name="Graphic 10">
            <a:extLst>
              <a:ext uri="{FF2B5EF4-FFF2-40B4-BE49-F238E27FC236}">
                <a16:creationId xmlns:a16="http://schemas.microsoft.com/office/drawing/2014/main" id="{C694D17A-76D1-C6CB-C80C-7F90855838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5775" y="5368623"/>
            <a:ext cx="3476625" cy="1254048"/>
          </a:xfrm>
          <a:prstGeom prst="rect">
            <a:avLst/>
          </a:prstGeom>
        </p:spPr>
      </p:pic>
    </p:spTree>
    <p:extLst>
      <p:ext uri="{BB962C8B-B14F-4D97-AF65-F5344CB8AC3E}">
        <p14:creationId xmlns:p14="http://schemas.microsoft.com/office/powerpoint/2010/main" val="4169437543"/>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Encryption Algorithms</a:t>
            </a:r>
          </a:p>
          <a:p>
            <a:pPr marL="747713" lvl="1" indent="-514350">
              <a:buFont typeface="Arial" panose="020B0604020202020204" pitchFamily="34" charset="0"/>
              <a:buChar char="•"/>
            </a:pPr>
            <a:r>
              <a:rPr lang="en-US" sz="2800" dirty="0"/>
              <a:t>Must be well tested to be reliable</a:t>
            </a:r>
          </a:p>
          <a:p>
            <a:pPr marL="747713" lvl="1" indent="-514350">
              <a:buFont typeface="Arial" panose="020B0604020202020204" pitchFamily="34" charset="0"/>
              <a:buChar char="•"/>
            </a:pPr>
            <a:endParaRPr lang="en-US" sz="2800" dirty="0"/>
          </a:p>
          <a:p>
            <a:pPr marL="514350" indent="-514350">
              <a:buFont typeface="Arial" panose="020B0604020202020204" pitchFamily="34" charset="0"/>
              <a:buChar char="•"/>
            </a:pPr>
            <a:r>
              <a:rPr lang="en-US" sz="3200" dirty="0"/>
              <a:t>Encryption Keys</a:t>
            </a:r>
          </a:p>
          <a:p>
            <a:pPr marL="747713" lvl="1" indent="-514350">
              <a:buFont typeface="Arial" panose="020B0604020202020204" pitchFamily="34" charset="0"/>
              <a:buChar char="•"/>
            </a:pPr>
            <a:r>
              <a:rPr lang="en-US" sz="2800" dirty="0"/>
              <a:t>Must be long and strong</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26</a:t>
            </a:fld>
            <a:endParaRPr lang="en-US" dirty="0">
              <a:solidFill>
                <a:srgbClr val="4D4E53">
                  <a:tint val="75000"/>
                </a:srgbClr>
              </a:solidFill>
            </a:endParaRPr>
          </a:p>
        </p:txBody>
      </p:sp>
      <p:pic>
        <p:nvPicPr>
          <p:cNvPr id="6" name="Picture 5" descr="A blue background with a shield and keyhole&#10;&#10;Description automatically generated">
            <a:extLst>
              <a:ext uri="{FF2B5EF4-FFF2-40B4-BE49-F238E27FC236}">
                <a16:creationId xmlns:a16="http://schemas.microsoft.com/office/drawing/2014/main" id="{007DA06F-84D5-0F15-1ED9-2598FEE16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807" y="1676400"/>
            <a:ext cx="4191000" cy="4191000"/>
          </a:xfrm>
          <a:prstGeom prst="rect">
            <a:avLst/>
          </a:prstGeom>
        </p:spPr>
      </p:pic>
    </p:spTree>
    <p:extLst>
      <p:ext uri="{BB962C8B-B14F-4D97-AF65-F5344CB8AC3E}">
        <p14:creationId xmlns:p14="http://schemas.microsoft.com/office/powerpoint/2010/main" val="300390950"/>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486401" cy="4770438"/>
          </a:xfrm>
        </p:spPr>
        <p:txBody>
          <a:bodyPr/>
          <a:lstStyle/>
          <a:p>
            <a:pPr marL="514350" indent="-514350">
              <a:buFont typeface="Arial" panose="020B0604020202020204" pitchFamily="34" charset="0"/>
              <a:buChar char="•"/>
            </a:pPr>
            <a:r>
              <a:rPr lang="en-US" sz="3200" dirty="0"/>
              <a:t>Hashing</a:t>
            </a:r>
          </a:p>
          <a:p>
            <a:pPr marL="747713" lvl="1" indent="-514350">
              <a:buFont typeface="Arial" panose="020B0604020202020204" pitchFamily="34" charset="0"/>
              <a:buChar char="•"/>
            </a:pPr>
            <a:r>
              <a:rPr lang="en-US" sz="2800" dirty="0"/>
              <a:t>Provides integrity</a:t>
            </a:r>
          </a:p>
          <a:p>
            <a:pPr marL="747713" lvl="1" indent="-514350">
              <a:buFont typeface="Arial" panose="020B0604020202020204" pitchFamily="34" charset="0"/>
              <a:buChar char="•"/>
            </a:pPr>
            <a:r>
              <a:rPr lang="en-US" sz="2800" dirty="0"/>
              <a:t>Integrity proves data has not been changed or altered</a:t>
            </a:r>
          </a:p>
          <a:p>
            <a:pPr marL="747713" lvl="1" indent="-514350">
              <a:buFont typeface="Arial" panose="020B0604020202020204" pitchFamily="34" charset="0"/>
              <a:buChar char="•"/>
            </a:pPr>
            <a:endParaRPr lang="en-US" sz="2800" dirty="0"/>
          </a:p>
          <a:p>
            <a:pPr marL="514350" indent="-514350">
              <a:buFont typeface="Arial" panose="020B0604020202020204" pitchFamily="34" charset="0"/>
              <a:buChar char="•"/>
            </a:pPr>
            <a:r>
              <a:rPr lang="en-US" sz="3200" dirty="0"/>
              <a:t>Digital Signatures</a:t>
            </a:r>
          </a:p>
          <a:p>
            <a:pPr marL="747713" lvl="1" indent="-514350">
              <a:buFont typeface="Arial" panose="020B0604020202020204" pitchFamily="34" charset="0"/>
              <a:buChar char="•"/>
            </a:pPr>
            <a:r>
              <a:rPr lang="en-US" sz="2800" dirty="0"/>
              <a:t>Prove authenticity</a:t>
            </a:r>
          </a:p>
          <a:p>
            <a:pPr marL="747713" lvl="1" indent="-514350">
              <a:buFont typeface="Arial" panose="020B0604020202020204" pitchFamily="34" charset="0"/>
              <a:buChar char="•"/>
            </a:pPr>
            <a:r>
              <a:rPr lang="en-US" sz="2800" dirty="0"/>
              <a:t>Provide non-repudiation</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27</a:t>
            </a:fld>
            <a:endParaRPr lang="en-US" dirty="0">
              <a:solidFill>
                <a:srgbClr val="4D4E53">
                  <a:tint val="75000"/>
                </a:srgbClr>
              </a:solidFill>
            </a:endParaRPr>
          </a:p>
        </p:txBody>
      </p:sp>
      <p:pic>
        <p:nvPicPr>
          <p:cNvPr id="6" name="Picture 5" descr="A blue background with a shield and keyhole&#10;&#10;Description automatically generated">
            <a:extLst>
              <a:ext uri="{FF2B5EF4-FFF2-40B4-BE49-F238E27FC236}">
                <a16:creationId xmlns:a16="http://schemas.microsoft.com/office/drawing/2014/main" id="{007DA06F-84D5-0F15-1ED9-2598FEE16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0807" y="1676400"/>
            <a:ext cx="4191000" cy="4191000"/>
          </a:xfrm>
          <a:prstGeom prst="rect">
            <a:avLst/>
          </a:prstGeom>
        </p:spPr>
      </p:pic>
    </p:spTree>
    <p:extLst>
      <p:ext uri="{BB962C8B-B14F-4D97-AF65-F5344CB8AC3E}">
        <p14:creationId xmlns:p14="http://schemas.microsoft.com/office/powerpoint/2010/main" val="473142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105401" cy="4770438"/>
          </a:xfrm>
        </p:spPr>
        <p:txBody>
          <a:bodyPr/>
          <a:lstStyle/>
          <a:p>
            <a:pPr marL="514350" indent="-514350">
              <a:buFont typeface="Arial" panose="020B0604020202020204" pitchFamily="34" charset="0"/>
              <a:buChar char="•"/>
            </a:pPr>
            <a:r>
              <a:rPr lang="en-US" sz="3200" dirty="0"/>
              <a:t>Public Key Infrastructure</a:t>
            </a:r>
          </a:p>
          <a:p>
            <a:pPr marL="747713" lvl="1" indent="-514350">
              <a:buFont typeface="Arial" panose="020B0604020202020204" pitchFamily="34" charset="0"/>
              <a:buChar char="•"/>
            </a:pPr>
            <a:r>
              <a:rPr lang="en-US" sz="2800" dirty="0"/>
              <a:t>A trusted third party verifies authenticity of each party to the transaction</a:t>
            </a:r>
          </a:p>
          <a:p>
            <a:pPr marL="747713" lvl="1" indent="-514350">
              <a:buFont typeface="Arial" panose="020B0604020202020204" pitchFamily="34" charset="0"/>
              <a:buChar char="•"/>
            </a:pPr>
            <a:r>
              <a:rPr lang="en-US" sz="2800" dirty="0"/>
              <a:t>Assures strong encryption for the connection</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28</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007DA06F-84D5-0F15-1ED9-2598FEE16F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48148" y="1828800"/>
            <a:ext cx="6319345" cy="3962400"/>
          </a:xfrm>
          <a:prstGeom prst="rect">
            <a:avLst/>
          </a:prstGeom>
        </p:spPr>
      </p:pic>
      <p:sp>
        <p:nvSpPr>
          <p:cNvPr id="7" name="TextBox 6">
            <a:extLst>
              <a:ext uri="{FF2B5EF4-FFF2-40B4-BE49-F238E27FC236}">
                <a16:creationId xmlns:a16="http://schemas.microsoft.com/office/drawing/2014/main" id="{4F5E6E8F-F930-1AC5-C231-75789581A7A4}"/>
              </a:ext>
            </a:extLst>
          </p:cNvPr>
          <p:cNvSpPr txBox="1"/>
          <p:nvPr/>
        </p:nvSpPr>
        <p:spPr>
          <a:xfrm>
            <a:off x="6096000" y="5699808"/>
            <a:ext cx="6094638" cy="276999"/>
          </a:xfrm>
          <a:prstGeom prst="rect">
            <a:avLst/>
          </a:prstGeom>
          <a:noFill/>
        </p:spPr>
        <p:txBody>
          <a:bodyPr wrap="square">
            <a:spAutoFit/>
          </a:bodyPr>
          <a:lstStyle/>
          <a:p>
            <a:r>
              <a:rPr lang="en-US" sz="1200" dirty="0">
                <a:latin typeface="+mn-lt"/>
              </a:rPr>
              <a:t>Source: </a:t>
            </a:r>
            <a:r>
              <a:rPr lang="en-US" sz="1200" dirty="0">
                <a:latin typeface="+mn-lt"/>
                <a:hlinkClick r:id="rId3"/>
              </a:rPr>
              <a:t>https://www.sbnewsroom.com/best-public-key-infrastructure-practices/</a:t>
            </a:r>
            <a:endParaRPr lang="en-US" sz="1200" dirty="0">
              <a:latin typeface="+mn-lt"/>
            </a:endParaRPr>
          </a:p>
        </p:txBody>
      </p:sp>
    </p:spTree>
    <p:extLst>
      <p:ext uri="{BB962C8B-B14F-4D97-AF65-F5344CB8AC3E}">
        <p14:creationId xmlns:p14="http://schemas.microsoft.com/office/powerpoint/2010/main" val="1244095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pic>
        <p:nvPicPr>
          <p:cNvPr id="6" name="Picture 5">
            <a:extLst>
              <a:ext uri="{FF2B5EF4-FFF2-40B4-BE49-F238E27FC236}">
                <a16:creationId xmlns:a16="http://schemas.microsoft.com/office/drawing/2014/main" id="{007DA06F-84D5-0F15-1ED9-2598FEE16F75}"/>
              </a:ext>
            </a:extLst>
          </p:cNvPr>
          <p:cNvPicPr>
            <a:picLocks noChangeAspect="1"/>
          </p:cNvPicPr>
          <p:nvPr/>
        </p:nvPicPr>
        <p:blipFill rotWithShape="1">
          <a:blip r:embed="rId2">
            <a:extLst>
              <a:ext uri="{28A0092B-C50C-407E-A947-70E740481C1C}">
                <a14:useLocalDpi xmlns:a14="http://schemas.microsoft.com/office/drawing/2010/main" val="0"/>
              </a:ext>
            </a:extLst>
          </a:blip>
          <a:srcRect t="22764"/>
          <a:stretch/>
        </p:blipFill>
        <p:spPr>
          <a:xfrm>
            <a:off x="5127806" y="1981199"/>
            <a:ext cx="6759394" cy="3004783"/>
          </a:xfrm>
          <a:prstGeom prst="rect">
            <a:avLst/>
          </a:prstGeom>
        </p:spPr>
      </p:pic>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105401" cy="4770438"/>
          </a:xfrm>
        </p:spPr>
        <p:txBody>
          <a:bodyPr/>
          <a:lstStyle/>
          <a:p>
            <a:pPr marL="514350" indent="-514350">
              <a:buFont typeface="Arial" panose="020B0604020202020204" pitchFamily="34" charset="0"/>
              <a:buChar char="•"/>
            </a:pPr>
            <a:r>
              <a:rPr lang="en-US" sz="3200" dirty="0"/>
              <a:t>SSL/TLS Encryption</a:t>
            </a:r>
          </a:p>
          <a:p>
            <a:pPr marL="747713" lvl="1" indent="-514350">
              <a:buFont typeface="Arial" panose="020B0604020202020204" pitchFamily="34" charset="0"/>
              <a:buChar char="•"/>
            </a:pPr>
            <a:r>
              <a:rPr lang="en-US" sz="2800" dirty="0"/>
              <a:t>Verifies public keys</a:t>
            </a:r>
          </a:p>
          <a:p>
            <a:pPr marL="747713" lvl="1" indent="-514350">
              <a:buFont typeface="Arial" panose="020B0604020202020204" pitchFamily="34" charset="0"/>
              <a:buChar char="•"/>
            </a:pPr>
            <a:r>
              <a:rPr lang="en-US" sz="2800" dirty="0"/>
              <a:t>Encrypts bulk data using symmetric key encryption</a:t>
            </a:r>
          </a:p>
          <a:p>
            <a:pPr marL="747713" lvl="1" indent="-514350">
              <a:buFont typeface="Arial" panose="020B0604020202020204" pitchFamily="34" charset="0"/>
              <a:buChar char="•"/>
            </a:pPr>
            <a:r>
              <a:rPr lang="en-US" sz="2800" dirty="0"/>
              <a:t>Encrypts keys using asymmetric key encryption</a:t>
            </a:r>
          </a:p>
          <a:p>
            <a:pPr marL="747713" lvl="1" indent="-514350">
              <a:buFont typeface="Arial" panose="020B0604020202020204" pitchFamily="34" charset="0"/>
              <a:buChar char="•"/>
            </a:pPr>
            <a:r>
              <a:rPr lang="en-US" sz="2800" dirty="0"/>
              <a:t>Provides integrity using hashing (HMAC)</a:t>
            </a:r>
          </a:p>
          <a:p>
            <a:pPr marL="747713" lvl="1" indent="-514350">
              <a:buFont typeface="Arial" panose="020B0604020202020204" pitchFamily="34" charset="0"/>
              <a:buChar char="•"/>
            </a:pPr>
            <a:r>
              <a:rPr lang="en-US" sz="2800" dirty="0"/>
              <a:t>Uses a 256-bit key</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29</a:t>
            </a:fld>
            <a:endParaRPr lang="en-US" dirty="0">
              <a:solidFill>
                <a:srgbClr val="4D4E53">
                  <a:tint val="75000"/>
                </a:srgbClr>
              </a:solidFill>
            </a:endParaRPr>
          </a:p>
        </p:txBody>
      </p:sp>
      <p:sp>
        <p:nvSpPr>
          <p:cNvPr id="7" name="TextBox 6">
            <a:extLst>
              <a:ext uri="{FF2B5EF4-FFF2-40B4-BE49-F238E27FC236}">
                <a16:creationId xmlns:a16="http://schemas.microsoft.com/office/drawing/2014/main" id="{4F5E6E8F-F930-1AC5-C231-75789581A7A4}"/>
              </a:ext>
            </a:extLst>
          </p:cNvPr>
          <p:cNvSpPr txBox="1"/>
          <p:nvPr/>
        </p:nvSpPr>
        <p:spPr>
          <a:xfrm>
            <a:off x="8173811" y="5805740"/>
            <a:ext cx="3124200" cy="276999"/>
          </a:xfrm>
          <a:prstGeom prst="rect">
            <a:avLst/>
          </a:prstGeom>
          <a:noFill/>
        </p:spPr>
        <p:txBody>
          <a:bodyPr wrap="square">
            <a:spAutoFit/>
          </a:bodyPr>
          <a:lstStyle/>
          <a:p>
            <a:r>
              <a:rPr lang="en-US" sz="1200" dirty="0">
                <a:latin typeface="+mn-lt"/>
              </a:rPr>
              <a:t>Source: </a:t>
            </a:r>
            <a:r>
              <a:rPr lang="en-US" sz="1200" dirty="0">
                <a:latin typeface="+mn-lt"/>
                <a:hlinkClick r:id="rId3"/>
              </a:rPr>
              <a:t>https://arkit.co.in/secure-web-server/</a:t>
            </a:r>
            <a:endParaRPr lang="en-US" sz="1200" dirty="0">
              <a:latin typeface="+mn-lt"/>
            </a:endParaRPr>
          </a:p>
        </p:txBody>
      </p:sp>
    </p:spTree>
    <p:extLst>
      <p:ext uri="{BB962C8B-B14F-4D97-AF65-F5344CB8AC3E}">
        <p14:creationId xmlns:p14="http://schemas.microsoft.com/office/powerpoint/2010/main" val="11409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6138-2A80-ADE6-0031-A69BC72CA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3B8F5-626D-9626-FA7B-AA5B1C85B56F}"/>
              </a:ext>
            </a:extLst>
          </p:cNvPr>
          <p:cNvSpPr>
            <a:spLocks noGrp="1"/>
          </p:cNvSpPr>
          <p:nvPr>
            <p:ph type="title"/>
          </p:nvPr>
        </p:nvSpPr>
        <p:spPr>
          <a:xfrm>
            <a:off x="609600" y="457200"/>
            <a:ext cx="10972800" cy="457200"/>
          </a:xfrm>
        </p:spPr>
        <p:txBody>
          <a:bodyPr/>
          <a:lstStyle/>
          <a:p>
            <a:r>
              <a:rPr lang="en-US" dirty="0"/>
              <a:t>Module 1 Objectives</a:t>
            </a:r>
          </a:p>
        </p:txBody>
      </p:sp>
      <p:sp>
        <p:nvSpPr>
          <p:cNvPr id="4" name="Slide Number Placeholder 3">
            <a:extLst>
              <a:ext uri="{FF2B5EF4-FFF2-40B4-BE49-F238E27FC236}">
                <a16:creationId xmlns:a16="http://schemas.microsoft.com/office/drawing/2014/main" id="{2487B081-754E-6AA4-B3EF-F7F9A5929F85}"/>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E310CFBA-A060-43EF-1D25-9E8FED1BEEE2}"/>
              </a:ext>
            </a:extLst>
          </p:cNvPr>
          <p:cNvSpPr>
            <a:spLocks noGrp="1"/>
          </p:cNvSpPr>
          <p:nvPr>
            <p:ph idx="1"/>
          </p:nvPr>
        </p:nvSpPr>
        <p:spPr>
          <a:xfrm>
            <a:off x="609600" y="1597026"/>
            <a:ext cx="5486400" cy="4529138"/>
          </a:xfrm>
        </p:spPr>
        <p:txBody>
          <a:bodyPr/>
          <a:lstStyle/>
          <a:p>
            <a:pPr marL="342900" indent="-342900">
              <a:buFont typeface="Arial" panose="020B0604020202020204" pitchFamily="34" charset="0"/>
              <a:buChar char="•"/>
            </a:pPr>
            <a:r>
              <a:rPr lang="en-US" dirty="0"/>
              <a:t>Discuss the unique cybersecurity implications for medical devices</a:t>
            </a:r>
          </a:p>
          <a:p>
            <a:pPr marL="342900" indent="-342900">
              <a:buFont typeface="Arial" panose="020B0604020202020204" pitchFamily="34" charset="0"/>
              <a:buChar char="•"/>
            </a:pPr>
            <a:r>
              <a:rPr lang="en-US" dirty="0"/>
              <a:t>Understand the scope of current cybersecurity threats</a:t>
            </a:r>
          </a:p>
          <a:p>
            <a:pPr marL="342900" indent="-342900">
              <a:buFont typeface="Arial" panose="020B0604020202020204" pitchFamily="34" charset="0"/>
              <a:buChar char="•"/>
            </a:pPr>
            <a:r>
              <a:rPr lang="en-US" dirty="0"/>
              <a:t>Identify the organizations establishing program requirements (NIST, FDA, CISA)</a:t>
            </a:r>
          </a:p>
          <a:p>
            <a:pPr marL="342900" indent="-342900">
              <a:buFont typeface="Arial" panose="020B0604020202020204" pitchFamily="34" charset="0"/>
              <a:buChar char="•"/>
            </a:pPr>
            <a:r>
              <a:rPr lang="en-US" dirty="0"/>
              <a:t>The NIST cybersecurity framework overview</a:t>
            </a:r>
          </a:p>
        </p:txBody>
      </p:sp>
      <p:pic>
        <p:nvPicPr>
          <p:cNvPr id="7" name="Graphic 6">
            <a:extLst>
              <a:ext uri="{FF2B5EF4-FFF2-40B4-BE49-F238E27FC236}">
                <a16:creationId xmlns:a16="http://schemas.microsoft.com/office/drawing/2014/main" id="{524D9C03-FB1B-2B0C-5151-D1D7D812ED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0" y="1828800"/>
            <a:ext cx="3467682" cy="3810000"/>
          </a:xfrm>
          <a:prstGeom prst="rect">
            <a:avLst/>
          </a:prstGeom>
        </p:spPr>
      </p:pic>
    </p:spTree>
    <p:extLst>
      <p:ext uri="{BB962C8B-B14F-4D97-AF65-F5344CB8AC3E}">
        <p14:creationId xmlns:p14="http://schemas.microsoft.com/office/powerpoint/2010/main" val="378539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Technical Controls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Encryption for data at rest (stored data)</a:t>
            </a:r>
          </a:p>
          <a:p>
            <a:pPr marL="973138" lvl="2" indent="-514350">
              <a:buFont typeface="Arial" panose="020B0604020202020204" pitchFamily="34" charset="0"/>
              <a:buChar char="•"/>
            </a:pPr>
            <a:r>
              <a:rPr lang="en-US" sz="2600" dirty="0" err="1"/>
              <a:t>Bitlocker</a:t>
            </a:r>
            <a:r>
              <a:rPr lang="en-US" sz="2600" dirty="0"/>
              <a:t> (Windows)</a:t>
            </a:r>
          </a:p>
          <a:p>
            <a:pPr marL="973138" lvl="2" indent="-514350">
              <a:buFont typeface="Arial" panose="020B0604020202020204" pitchFamily="34" charset="0"/>
              <a:buChar char="•"/>
            </a:pPr>
            <a:r>
              <a:rPr lang="en-US" sz="2600" dirty="0"/>
              <a:t>LUKS (Linux)</a:t>
            </a:r>
          </a:p>
          <a:p>
            <a:pPr marL="747713" lvl="1" indent="-514350">
              <a:buFont typeface="Arial" panose="020B0604020202020204" pitchFamily="34" charset="0"/>
              <a:buChar char="•"/>
            </a:pPr>
            <a:endParaRPr lang="en-US" sz="2800" dirty="0"/>
          </a:p>
          <a:p>
            <a:pPr marL="747713" lvl="1" indent="-514350">
              <a:buFont typeface="Arial" panose="020B0604020202020204" pitchFamily="34" charset="0"/>
              <a:buChar char="•"/>
            </a:pPr>
            <a:r>
              <a:rPr lang="en-US" sz="2800" dirty="0"/>
              <a:t>Encrypting data in use (RAM and CPU)</a:t>
            </a:r>
          </a:p>
          <a:p>
            <a:pPr marL="973138" lvl="2" indent="-514350">
              <a:buFont typeface="Arial" panose="020B0604020202020204" pitchFamily="34" charset="0"/>
              <a:buChar char="•"/>
            </a:pPr>
            <a:r>
              <a:rPr lang="en-US" sz="2600" dirty="0"/>
              <a:t>Trusted Platform Module</a:t>
            </a:r>
          </a:p>
          <a:p>
            <a:pPr marL="973138" lvl="2" indent="-514350">
              <a:buFont typeface="Arial" panose="020B0604020202020204" pitchFamily="34" charset="0"/>
              <a:buChar char="•"/>
            </a:pPr>
            <a:r>
              <a:rPr lang="en-US" sz="2600" dirty="0"/>
              <a:t>Full Memory Encryption</a:t>
            </a:r>
          </a:p>
          <a:p>
            <a:pPr marL="973138" lvl="2" indent="-514350">
              <a:buFont typeface="Arial" panose="020B0604020202020204" pitchFamily="34" charset="0"/>
              <a:buChar char="•"/>
            </a:pPr>
            <a:r>
              <a:rPr lang="en-US" sz="2600" dirty="0"/>
              <a:t>Homomorphic Encryption</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30</a:t>
            </a:fld>
            <a:endParaRPr lang="en-US" dirty="0">
              <a:solidFill>
                <a:srgbClr val="4D4E53">
                  <a:tint val="75000"/>
                </a:srgbClr>
              </a:solidFill>
            </a:endParaRPr>
          </a:p>
        </p:txBody>
      </p:sp>
    </p:spTree>
    <p:extLst>
      <p:ext uri="{BB962C8B-B14F-4D97-AF65-F5344CB8AC3E}">
        <p14:creationId xmlns:p14="http://schemas.microsoft.com/office/powerpoint/2010/main" val="2001482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Security and Privacy</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5105400" cy="4770438"/>
          </a:xfrm>
        </p:spPr>
        <p:txBody>
          <a:bodyPr/>
          <a:lstStyle/>
          <a:p>
            <a:pPr marL="342900" indent="-342900">
              <a:buFont typeface="Arial" panose="020B0604020202020204" pitchFamily="34" charset="0"/>
              <a:buChar char="•"/>
            </a:pPr>
            <a:r>
              <a:rPr lang="en-US" sz="3200" dirty="0"/>
              <a:t>Cybersecurity events typically target private or financially sensitive information</a:t>
            </a:r>
          </a:p>
          <a:p>
            <a:pPr marL="342900" indent="-342900">
              <a:buFont typeface="Arial" panose="020B0604020202020204" pitchFamily="34" charset="0"/>
              <a:buChar char="•"/>
            </a:pPr>
            <a:r>
              <a:rPr lang="en-US" sz="3200" dirty="0"/>
              <a:t>Intent to do harm or damage is a common element of terrorism, or war</a:t>
            </a: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31</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13BA6C81-E5D2-0A2A-2B4C-D9BE5FBAD963}"/>
              </a:ext>
            </a:extLst>
          </p:cNvPr>
          <p:cNvPicPr>
            <a:picLocks noChangeAspect="1"/>
          </p:cNvPicPr>
          <p:nvPr/>
        </p:nvPicPr>
        <p:blipFill>
          <a:blip r:embed="rId3"/>
          <a:stretch>
            <a:fillRect/>
          </a:stretch>
        </p:blipFill>
        <p:spPr>
          <a:xfrm>
            <a:off x="5715000" y="1875987"/>
            <a:ext cx="6096528" cy="3529890"/>
          </a:xfrm>
          <a:prstGeom prst="rect">
            <a:avLst/>
          </a:prstGeom>
        </p:spPr>
      </p:pic>
    </p:spTree>
    <p:extLst>
      <p:ext uri="{BB962C8B-B14F-4D97-AF65-F5344CB8AC3E}">
        <p14:creationId xmlns:p14="http://schemas.microsoft.com/office/powerpoint/2010/main" val="550336867"/>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Privacy Laws: Implementing the CIA Triad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972799" cy="4770438"/>
          </a:xfrm>
        </p:spPr>
        <p:txBody>
          <a:bodyPr/>
          <a:lstStyle/>
          <a:p>
            <a:pPr marL="342900" indent="-342900">
              <a:buFont typeface="Arial" panose="020B0604020202020204" pitchFamily="34" charset="0"/>
              <a:buChar char="•"/>
            </a:pPr>
            <a:r>
              <a:rPr lang="en-US" sz="3200" dirty="0"/>
              <a:t>Privacy Laws</a:t>
            </a:r>
          </a:p>
          <a:p>
            <a:pPr marL="576263" lvl="1" indent="-342900">
              <a:buFont typeface="Arial" panose="020B0604020202020204" pitchFamily="34" charset="0"/>
              <a:buChar char="•"/>
            </a:pPr>
            <a:r>
              <a:rPr lang="en-US" sz="2800" dirty="0"/>
              <a:t>Ensure that individuals' privacy rights are respected and that their personal data is handled responsibly and securely by organizations and entities that collect or process such data.</a:t>
            </a:r>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32</a:t>
            </a:fld>
            <a:endParaRPr lang="en-US" dirty="0">
              <a:solidFill>
                <a:srgbClr val="4D4E53">
                  <a:tint val="75000"/>
                </a:srgbClr>
              </a:solidFill>
            </a:endParaRPr>
          </a:p>
        </p:txBody>
      </p:sp>
      <p:sp>
        <p:nvSpPr>
          <p:cNvPr id="11" name="Content Placeholder 2">
            <a:extLst>
              <a:ext uri="{FF2B5EF4-FFF2-40B4-BE49-F238E27FC236}">
                <a16:creationId xmlns:a16="http://schemas.microsoft.com/office/drawing/2014/main" id="{8FACA4BE-8789-CD05-05FB-B2E615CA4D3D}"/>
              </a:ext>
            </a:extLst>
          </p:cNvPr>
          <p:cNvSpPr txBox="1">
            <a:spLocks/>
          </p:cNvSpPr>
          <p:nvPr/>
        </p:nvSpPr>
        <p:spPr bwMode="auto">
          <a:xfrm>
            <a:off x="838200" y="3677670"/>
            <a:ext cx="4884061" cy="2770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Consent</a:t>
            </a:r>
          </a:p>
          <a:p>
            <a:pPr marL="342900" indent="-342900">
              <a:buFont typeface="Arial" panose="020B0604020202020204" pitchFamily="34" charset="0"/>
              <a:buChar char="•"/>
            </a:pPr>
            <a:r>
              <a:rPr lang="en-US" sz="2800" dirty="0"/>
              <a:t>Purpose Limitation</a:t>
            </a:r>
          </a:p>
          <a:p>
            <a:pPr marL="342900" indent="-342900">
              <a:buFont typeface="Arial" panose="020B0604020202020204" pitchFamily="34" charset="0"/>
              <a:buChar char="•"/>
            </a:pPr>
            <a:r>
              <a:rPr lang="en-US" sz="2800" dirty="0"/>
              <a:t>Data Minimization</a:t>
            </a:r>
          </a:p>
          <a:p>
            <a:pPr marL="342900" indent="-342900">
              <a:buFont typeface="Arial" panose="020B0604020202020204" pitchFamily="34" charset="0"/>
              <a:buChar char="•"/>
            </a:pPr>
            <a:r>
              <a:rPr lang="en-US" sz="2800" dirty="0"/>
              <a:t>Data Security</a:t>
            </a:r>
          </a:p>
          <a:p>
            <a:pPr marL="342900" indent="-342900">
              <a:buFont typeface="Arial" panose="020B0604020202020204" pitchFamily="34" charset="0"/>
              <a:buChar char="•"/>
            </a:pPr>
            <a:r>
              <a:rPr lang="en-US" sz="2800" dirty="0"/>
              <a:t>Individual Rights</a:t>
            </a:r>
          </a:p>
        </p:txBody>
      </p:sp>
      <p:sp>
        <p:nvSpPr>
          <p:cNvPr id="12" name="Content Placeholder 2">
            <a:extLst>
              <a:ext uri="{FF2B5EF4-FFF2-40B4-BE49-F238E27FC236}">
                <a16:creationId xmlns:a16="http://schemas.microsoft.com/office/drawing/2014/main" id="{6B783E5C-0EB3-BDA2-4865-F8B1FD291394}"/>
              </a:ext>
            </a:extLst>
          </p:cNvPr>
          <p:cNvSpPr txBox="1">
            <a:spLocks/>
          </p:cNvSpPr>
          <p:nvPr/>
        </p:nvSpPr>
        <p:spPr bwMode="auto">
          <a:xfrm>
            <a:off x="6159950" y="3651252"/>
            <a:ext cx="4884061" cy="271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Data Breach Notification</a:t>
            </a:r>
          </a:p>
          <a:p>
            <a:pPr marL="342900" indent="-342900">
              <a:buFont typeface="Arial" panose="020B0604020202020204" pitchFamily="34" charset="0"/>
              <a:buChar char="•"/>
            </a:pPr>
            <a:r>
              <a:rPr lang="en-US" sz="2800" dirty="0"/>
              <a:t>Cross-Border Transfers</a:t>
            </a:r>
          </a:p>
          <a:p>
            <a:pPr marL="342900" indent="-342900">
              <a:buFont typeface="Arial" panose="020B0604020202020204" pitchFamily="34" charset="0"/>
              <a:buChar char="•"/>
            </a:pPr>
            <a:r>
              <a:rPr lang="en-US" sz="2800" dirty="0"/>
              <a:t>Sensitive Data</a:t>
            </a:r>
          </a:p>
        </p:txBody>
      </p:sp>
    </p:spTree>
    <p:extLst>
      <p:ext uri="{BB962C8B-B14F-4D97-AF65-F5344CB8AC3E}">
        <p14:creationId xmlns:p14="http://schemas.microsoft.com/office/powerpoint/2010/main" val="1171800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Privacy Laws: Implementing the CIA Triad</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33</a:t>
            </a:fld>
            <a:endParaRPr lang="en-US" dirty="0">
              <a:solidFill>
                <a:srgbClr val="4D4E53">
                  <a:tint val="75000"/>
                </a:srgbClr>
              </a:solidFill>
            </a:endParaRPr>
          </a:p>
        </p:txBody>
      </p:sp>
      <p:sp>
        <p:nvSpPr>
          <p:cNvPr id="11" name="Content Placeholder 2">
            <a:extLst>
              <a:ext uri="{FF2B5EF4-FFF2-40B4-BE49-F238E27FC236}">
                <a16:creationId xmlns:a16="http://schemas.microsoft.com/office/drawing/2014/main" id="{8FACA4BE-8789-CD05-05FB-B2E615CA4D3D}"/>
              </a:ext>
            </a:extLst>
          </p:cNvPr>
          <p:cNvSpPr txBox="1">
            <a:spLocks/>
          </p:cNvSpPr>
          <p:nvPr/>
        </p:nvSpPr>
        <p:spPr bwMode="auto">
          <a:xfrm>
            <a:off x="704225" y="1676400"/>
            <a:ext cx="4884061"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United States</a:t>
            </a:r>
          </a:p>
          <a:p>
            <a:pPr marL="576263" lvl="1" indent="-342900">
              <a:buFont typeface="Arial" panose="020B0604020202020204" pitchFamily="34" charset="0"/>
              <a:buChar char="•"/>
            </a:pPr>
            <a:r>
              <a:rPr lang="en-US" sz="2400" dirty="0"/>
              <a:t>HIPAA</a:t>
            </a:r>
          </a:p>
          <a:p>
            <a:pPr marL="576263" lvl="1" indent="-342900">
              <a:buFont typeface="Arial" panose="020B0604020202020204" pitchFamily="34" charset="0"/>
              <a:buChar char="•"/>
            </a:pPr>
            <a:r>
              <a:rPr lang="en-US" sz="2400" dirty="0"/>
              <a:t>FCRA</a:t>
            </a:r>
          </a:p>
          <a:p>
            <a:pPr marL="576263" lvl="1" indent="-342900">
              <a:buFont typeface="Arial" panose="020B0604020202020204" pitchFamily="34" charset="0"/>
              <a:buChar char="•"/>
            </a:pPr>
            <a:r>
              <a:rPr lang="en-US" sz="2400" dirty="0"/>
              <a:t>FERPA</a:t>
            </a:r>
          </a:p>
          <a:p>
            <a:pPr marL="576263" lvl="1" indent="-342900">
              <a:buFont typeface="Arial" panose="020B0604020202020204" pitchFamily="34" charset="0"/>
              <a:buChar char="•"/>
            </a:pPr>
            <a:r>
              <a:rPr lang="en-US" sz="2400" dirty="0"/>
              <a:t>GLBA</a:t>
            </a:r>
          </a:p>
          <a:p>
            <a:pPr marL="576263" lvl="1" indent="-342900">
              <a:buFont typeface="Arial" panose="020B0604020202020204" pitchFamily="34" charset="0"/>
              <a:buChar char="•"/>
            </a:pPr>
            <a:r>
              <a:rPr lang="en-US" sz="2400" dirty="0"/>
              <a:t>ECPA</a:t>
            </a:r>
          </a:p>
          <a:p>
            <a:pPr marL="576263" lvl="1" indent="-342900">
              <a:buFont typeface="Arial" panose="020B0604020202020204" pitchFamily="34" charset="0"/>
              <a:buChar char="•"/>
            </a:pPr>
            <a:r>
              <a:rPr lang="en-US" sz="2400" dirty="0"/>
              <a:t>COPPA</a:t>
            </a:r>
          </a:p>
          <a:p>
            <a:pPr marL="576263" lvl="1" indent="-342900">
              <a:buFont typeface="Arial" panose="020B0604020202020204" pitchFamily="34" charset="0"/>
              <a:buChar char="•"/>
            </a:pPr>
            <a:r>
              <a:rPr lang="en-US" sz="2400" dirty="0"/>
              <a:t>VPPA</a:t>
            </a:r>
          </a:p>
          <a:p>
            <a:pPr marL="576263" lvl="1" indent="-342900">
              <a:buFont typeface="Arial" panose="020B0604020202020204" pitchFamily="34" charset="0"/>
              <a:buChar char="•"/>
            </a:pPr>
            <a:r>
              <a:rPr lang="en-US" sz="2400" dirty="0"/>
              <a:t>FTCA</a:t>
            </a:r>
          </a:p>
        </p:txBody>
      </p:sp>
      <p:sp>
        <p:nvSpPr>
          <p:cNvPr id="12" name="Content Placeholder 2">
            <a:extLst>
              <a:ext uri="{FF2B5EF4-FFF2-40B4-BE49-F238E27FC236}">
                <a16:creationId xmlns:a16="http://schemas.microsoft.com/office/drawing/2014/main" id="{6B783E5C-0EB3-BDA2-4865-F8B1FD291394}"/>
              </a:ext>
            </a:extLst>
          </p:cNvPr>
          <p:cNvSpPr txBox="1">
            <a:spLocks/>
          </p:cNvSpPr>
          <p:nvPr/>
        </p:nvSpPr>
        <p:spPr bwMode="auto">
          <a:xfrm>
            <a:off x="6324600" y="1676400"/>
            <a:ext cx="4884061"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Canada</a:t>
            </a:r>
          </a:p>
          <a:p>
            <a:pPr marL="576263" lvl="1" indent="-342900">
              <a:buFont typeface="Arial" panose="020B0604020202020204" pitchFamily="34" charset="0"/>
              <a:buChar char="•"/>
            </a:pPr>
            <a:r>
              <a:rPr lang="en-US" sz="2400" dirty="0"/>
              <a:t>PIPEDA</a:t>
            </a:r>
          </a:p>
          <a:p>
            <a:pPr marL="342900" indent="-342900">
              <a:buFont typeface="Arial" panose="020B0604020202020204" pitchFamily="34" charset="0"/>
              <a:buChar char="•"/>
            </a:pPr>
            <a:r>
              <a:rPr lang="en-US" sz="2800" dirty="0"/>
              <a:t>United Kingdom</a:t>
            </a:r>
          </a:p>
          <a:p>
            <a:pPr marL="576263" lvl="1" indent="-342900">
              <a:buFont typeface="Arial" panose="020B0604020202020204" pitchFamily="34" charset="0"/>
              <a:buChar char="•"/>
            </a:pPr>
            <a:r>
              <a:rPr lang="en-US" sz="2400" dirty="0"/>
              <a:t>DPA 2018</a:t>
            </a:r>
          </a:p>
          <a:p>
            <a:pPr marL="342900" indent="-342900">
              <a:buFont typeface="Arial" panose="020B0604020202020204" pitchFamily="34" charset="0"/>
              <a:buChar char="•"/>
            </a:pPr>
            <a:r>
              <a:rPr lang="en-US" sz="2800" dirty="0"/>
              <a:t>European Union</a:t>
            </a:r>
          </a:p>
          <a:p>
            <a:pPr marL="576263" lvl="1" indent="-342900">
              <a:buFont typeface="Arial" panose="020B0604020202020204" pitchFamily="34" charset="0"/>
              <a:buChar char="•"/>
            </a:pPr>
            <a:r>
              <a:rPr lang="en-US" sz="2400" dirty="0"/>
              <a:t>GDPR</a:t>
            </a:r>
          </a:p>
          <a:p>
            <a:pPr marL="342900" indent="-342900">
              <a:buFont typeface="Arial" panose="020B0604020202020204" pitchFamily="34" charset="0"/>
              <a:buChar char="•"/>
            </a:pPr>
            <a:r>
              <a:rPr lang="en-US" sz="2800" dirty="0"/>
              <a:t>Australia</a:t>
            </a:r>
          </a:p>
          <a:p>
            <a:pPr marL="576263" lvl="1" indent="-342900">
              <a:buFont typeface="Arial" panose="020B0604020202020204" pitchFamily="34" charset="0"/>
              <a:buChar char="•"/>
            </a:pPr>
            <a:r>
              <a:rPr lang="en-US" sz="2400" dirty="0"/>
              <a:t>Privacy Act 1988 and updates</a:t>
            </a:r>
            <a:endParaRPr lang="en-US" sz="2800" dirty="0"/>
          </a:p>
        </p:txBody>
      </p:sp>
      <p:sp>
        <p:nvSpPr>
          <p:cNvPr id="8" name="TextBox 7">
            <a:extLst>
              <a:ext uri="{FF2B5EF4-FFF2-40B4-BE49-F238E27FC236}">
                <a16:creationId xmlns:a16="http://schemas.microsoft.com/office/drawing/2014/main" id="{B9C8E302-87A2-40F7-5F5A-CAD238DD12D8}"/>
              </a:ext>
            </a:extLst>
          </p:cNvPr>
          <p:cNvSpPr txBox="1"/>
          <p:nvPr/>
        </p:nvSpPr>
        <p:spPr>
          <a:xfrm>
            <a:off x="6172200" y="6033700"/>
            <a:ext cx="6094476" cy="276999"/>
          </a:xfrm>
          <a:prstGeom prst="rect">
            <a:avLst/>
          </a:prstGeom>
          <a:noFill/>
        </p:spPr>
        <p:txBody>
          <a:bodyPr wrap="square">
            <a:spAutoFit/>
          </a:bodyPr>
          <a:lstStyle/>
          <a:p>
            <a:r>
              <a:rPr lang="en-US" sz="1200" dirty="0">
                <a:latin typeface="+mn-lt"/>
                <a:hlinkClick r:id="rId3"/>
              </a:rPr>
              <a:t>https://www.nytimes.com/wirecutter/blog/state-of-privacy-laws-in-us/</a:t>
            </a:r>
            <a:endParaRPr lang="en-US" sz="1200" dirty="0">
              <a:latin typeface="+mn-lt"/>
            </a:endParaRPr>
          </a:p>
        </p:txBody>
      </p:sp>
    </p:spTree>
    <p:extLst>
      <p:ext uri="{BB962C8B-B14F-4D97-AF65-F5344CB8AC3E}">
        <p14:creationId xmlns:p14="http://schemas.microsoft.com/office/powerpoint/2010/main" val="350220908"/>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Privacy Laws: Implementing the CIA Triad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972799" cy="4770438"/>
          </a:xfrm>
        </p:spPr>
        <p:txBody>
          <a:bodyPr/>
          <a:lstStyle/>
          <a:p>
            <a:pPr marL="342900" indent="-342900">
              <a:buFont typeface="Arial" panose="020B0604020202020204" pitchFamily="34" charset="0"/>
              <a:buChar char="•"/>
            </a:pPr>
            <a:r>
              <a:rPr lang="en-US" sz="3200" dirty="0"/>
              <a:t>Personally Identifiable Information (PII)</a:t>
            </a:r>
          </a:p>
          <a:p>
            <a:pPr marL="576263" lvl="1" indent="-342900">
              <a:buFont typeface="Arial" panose="020B0604020202020204" pitchFamily="34" charset="0"/>
              <a:buChar char="•"/>
            </a:pPr>
            <a:r>
              <a:rPr lang="en-US" sz="2800" dirty="0"/>
              <a:t>Information that can be used to uniquely identify an individual</a:t>
            </a:r>
          </a:p>
          <a:p>
            <a:pPr marL="576263" lvl="1" indent="-342900">
              <a:buFont typeface="Arial" panose="020B0604020202020204" pitchFamily="34" charset="0"/>
              <a:buChar char="•"/>
            </a:pPr>
            <a:r>
              <a:rPr lang="en-US" sz="2800" dirty="0"/>
              <a:t>Can refer a single piece of information, or a combination of pieces</a:t>
            </a:r>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34</a:t>
            </a:fld>
            <a:endParaRPr lang="en-US" dirty="0">
              <a:solidFill>
                <a:srgbClr val="4D4E53">
                  <a:tint val="75000"/>
                </a:srgbClr>
              </a:solidFill>
            </a:endParaRPr>
          </a:p>
        </p:txBody>
      </p:sp>
      <p:sp>
        <p:nvSpPr>
          <p:cNvPr id="11" name="Content Placeholder 2">
            <a:extLst>
              <a:ext uri="{FF2B5EF4-FFF2-40B4-BE49-F238E27FC236}">
                <a16:creationId xmlns:a16="http://schemas.microsoft.com/office/drawing/2014/main" id="{8FACA4BE-8789-CD05-05FB-B2E615CA4D3D}"/>
              </a:ext>
            </a:extLst>
          </p:cNvPr>
          <p:cNvSpPr txBox="1">
            <a:spLocks/>
          </p:cNvSpPr>
          <p:nvPr/>
        </p:nvSpPr>
        <p:spPr bwMode="auto">
          <a:xfrm>
            <a:off x="838200" y="3333751"/>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Name</a:t>
            </a:r>
          </a:p>
          <a:p>
            <a:pPr marL="342900" indent="-342900">
              <a:buFont typeface="Arial" panose="020B0604020202020204" pitchFamily="34" charset="0"/>
              <a:buChar char="•"/>
            </a:pPr>
            <a:r>
              <a:rPr lang="en-US" sz="2800" dirty="0"/>
              <a:t>Social Security Number</a:t>
            </a:r>
          </a:p>
          <a:p>
            <a:pPr marL="342900" indent="-342900">
              <a:buFont typeface="Arial" panose="020B0604020202020204" pitchFamily="34" charset="0"/>
              <a:buChar char="•"/>
            </a:pPr>
            <a:r>
              <a:rPr lang="en-US" sz="2800" dirty="0"/>
              <a:t>Date of Birth</a:t>
            </a:r>
          </a:p>
          <a:p>
            <a:pPr marL="342900" indent="-342900">
              <a:buFont typeface="Arial" panose="020B0604020202020204" pitchFamily="34" charset="0"/>
              <a:buChar char="•"/>
            </a:pPr>
            <a:r>
              <a:rPr lang="en-US" sz="2800" dirty="0"/>
              <a:t>Phone Number</a:t>
            </a:r>
          </a:p>
          <a:p>
            <a:pPr marL="342900" indent="-342900">
              <a:buFont typeface="Arial" panose="020B0604020202020204" pitchFamily="34" charset="0"/>
              <a:buChar char="•"/>
            </a:pPr>
            <a:r>
              <a:rPr lang="en-US" sz="2800" dirty="0"/>
              <a:t>Email Address</a:t>
            </a:r>
          </a:p>
        </p:txBody>
      </p:sp>
      <p:sp>
        <p:nvSpPr>
          <p:cNvPr id="12" name="Content Placeholder 2">
            <a:extLst>
              <a:ext uri="{FF2B5EF4-FFF2-40B4-BE49-F238E27FC236}">
                <a16:creationId xmlns:a16="http://schemas.microsoft.com/office/drawing/2014/main" id="{6B783E5C-0EB3-BDA2-4865-F8B1FD291394}"/>
              </a:ext>
            </a:extLst>
          </p:cNvPr>
          <p:cNvSpPr txBox="1">
            <a:spLocks/>
          </p:cNvSpPr>
          <p:nvPr/>
        </p:nvSpPr>
        <p:spPr bwMode="auto">
          <a:xfrm>
            <a:off x="6234792" y="3429000"/>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Driver’s License Number</a:t>
            </a:r>
          </a:p>
          <a:p>
            <a:pPr marL="342900" indent="-342900">
              <a:buFont typeface="Arial" panose="020B0604020202020204" pitchFamily="34" charset="0"/>
              <a:buChar char="•"/>
            </a:pPr>
            <a:r>
              <a:rPr lang="en-US" sz="2800" dirty="0"/>
              <a:t>Passport Number</a:t>
            </a:r>
          </a:p>
          <a:p>
            <a:pPr marL="342900" indent="-342900">
              <a:buFont typeface="Arial" panose="020B0604020202020204" pitchFamily="34" charset="0"/>
              <a:buChar char="•"/>
            </a:pPr>
            <a:r>
              <a:rPr lang="en-US" sz="2800" dirty="0"/>
              <a:t>Financial Information</a:t>
            </a:r>
          </a:p>
          <a:p>
            <a:pPr marL="342900" indent="-342900">
              <a:buFont typeface="Arial" panose="020B0604020202020204" pitchFamily="34" charset="0"/>
              <a:buChar char="•"/>
            </a:pPr>
            <a:r>
              <a:rPr lang="en-US" sz="2800" dirty="0"/>
              <a:t>Medical Information</a:t>
            </a:r>
          </a:p>
          <a:p>
            <a:pPr marL="342900" indent="-342900">
              <a:buFont typeface="Arial" panose="020B0604020202020204" pitchFamily="34" charset="0"/>
              <a:buChar char="•"/>
            </a:pPr>
            <a:r>
              <a:rPr lang="en-US" sz="2800" dirty="0"/>
              <a:t>IP Address</a:t>
            </a:r>
          </a:p>
        </p:txBody>
      </p:sp>
      <p:sp>
        <p:nvSpPr>
          <p:cNvPr id="6" name="TextBox 5">
            <a:extLst>
              <a:ext uri="{FF2B5EF4-FFF2-40B4-BE49-F238E27FC236}">
                <a16:creationId xmlns:a16="http://schemas.microsoft.com/office/drawing/2014/main" id="{F46C6036-C3E6-D2D8-423D-ECF09BA39010}"/>
              </a:ext>
            </a:extLst>
          </p:cNvPr>
          <p:cNvSpPr txBox="1"/>
          <p:nvPr/>
        </p:nvSpPr>
        <p:spPr>
          <a:xfrm>
            <a:off x="4823581" y="6086258"/>
            <a:ext cx="6097348" cy="646331"/>
          </a:xfrm>
          <a:prstGeom prst="rect">
            <a:avLst/>
          </a:prstGeom>
          <a:noFill/>
        </p:spPr>
        <p:txBody>
          <a:bodyPr wrap="square">
            <a:spAutoFit/>
          </a:bodyPr>
          <a:lstStyle/>
          <a:p>
            <a:r>
              <a:rPr lang="en-US" sz="1800" dirty="0">
                <a:effectLst/>
                <a:latin typeface="+mn-lt"/>
                <a:hlinkClick r:id="rId3"/>
              </a:rPr>
              <a:t>https://www.hhs.gov/hipaa/for-professionals/special-topics/de-identification/index.html</a:t>
            </a:r>
            <a:endParaRPr lang="en-US" dirty="0">
              <a:latin typeface="+mn-lt"/>
            </a:endParaRPr>
          </a:p>
        </p:txBody>
      </p:sp>
    </p:spTree>
    <p:extLst>
      <p:ext uri="{BB962C8B-B14F-4D97-AF65-F5344CB8AC3E}">
        <p14:creationId xmlns:p14="http://schemas.microsoft.com/office/powerpoint/2010/main" val="3856060388"/>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Privacy Laws: Implementing the CIA Triad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972799" cy="4770438"/>
          </a:xfrm>
        </p:spPr>
        <p:txBody>
          <a:bodyPr/>
          <a:lstStyle/>
          <a:p>
            <a:pPr marL="342900" indent="-342900">
              <a:buFont typeface="Arial" panose="020B0604020202020204" pitchFamily="34" charset="0"/>
              <a:buChar char="•"/>
            </a:pPr>
            <a:r>
              <a:rPr lang="en-US" sz="3200" dirty="0"/>
              <a:t>Protected Health Information (PHI)</a:t>
            </a:r>
          </a:p>
          <a:p>
            <a:pPr marL="576263" lvl="1" indent="-342900">
              <a:buFont typeface="Arial" panose="020B0604020202020204" pitchFamily="34" charset="0"/>
              <a:buChar char="•"/>
            </a:pPr>
            <a:r>
              <a:rPr lang="en-US" sz="2800" dirty="0"/>
              <a:t>Sensitive and confidential information related to an individual's health and medical condition</a:t>
            </a:r>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35</a:t>
            </a:fld>
            <a:endParaRPr lang="en-US" dirty="0">
              <a:solidFill>
                <a:srgbClr val="4D4E53">
                  <a:tint val="75000"/>
                </a:srgbClr>
              </a:solidFill>
            </a:endParaRPr>
          </a:p>
        </p:txBody>
      </p:sp>
      <p:sp>
        <p:nvSpPr>
          <p:cNvPr id="11" name="Content Placeholder 2">
            <a:extLst>
              <a:ext uri="{FF2B5EF4-FFF2-40B4-BE49-F238E27FC236}">
                <a16:creationId xmlns:a16="http://schemas.microsoft.com/office/drawing/2014/main" id="{8FACA4BE-8789-CD05-05FB-B2E615CA4D3D}"/>
              </a:ext>
            </a:extLst>
          </p:cNvPr>
          <p:cNvSpPr txBox="1">
            <a:spLocks/>
          </p:cNvSpPr>
          <p:nvPr/>
        </p:nvSpPr>
        <p:spPr bwMode="auto">
          <a:xfrm>
            <a:off x="838200" y="3333751"/>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Medical History</a:t>
            </a:r>
          </a:p>
          <a:p>
            <a:pPr marL="342900" indent="-342900">
              <a:buFont typeface="Arial" panose="020B0604020202020204" pitchFamily="34" charset="0"/>
              <a:buChar char="•"/>
            </a:pPr>
            <a:r>
              <a:rPr lang="en-US" sz="2800" dirty="0"/>
              <a:t>Diagnostic Data</a:t>
            </a:r>
          </a:p>
          <a:p>
            <a:pPr marL="342900" indent="-342900">
              <a:buFont typeface="Arial" panose="020B0604020202020204" pitchFamily="34" charset="0"/>
              <a:buChar char="•"/>
            </a:pPr>
            <a:r>
              <a:rPr lang="en-US" sz="2800" dirty="0"/>
              <a:t>Medical Records</a:t>
            </a:r>
          </a:p>
          <a:p>
            <a:pPr marL="342900" indent="-342900">
              <a:buFont typeface="Arial" panose="020B0604020202020204" pitchFamily="34" charset="0"/>
              <a:buChar char="•"/>
            </a:pPr>
            <a:r>
              <a:rPr lang="en-US" sz="2800" dirty="0"/>
              <a:t>Medication Records</a:t>
            </a:r>
          </a:p>
          <a:p>
            <a:pPr marL="342900" indent="-342900">
              <a:buFont typeface="Arial" panose="020B0604020202020204" pitchFamily="34" charset="0"/>
              <a:buChar char="•"/>
            </a:pPr>
            <a:r>
              <a:rPr lang="en-US" sz="2800" dirty="0"/>
              <a:t>Allergies and Sensitivities</a:t>
            </a:r>
          </a:p>
        </p:txBody>
      </p:sp>
      <p:sp>
        <p:nvSpPr>
          <p:cNvPr id="12" name="Content Placeholder 2">
            <a:extLst>
              <a:ext uri="{FF2B5EF4-FFF2-40B4-BE49-F238E27FC236}">
                <a16:creationId xmlns:a16="http://schemas.microsoft.com/office/drawing/2014/main" id="{6B783E5C-0EB3-BDA2-4865-F8B1FD291394}"/>
              </a:ext>
            </a:extLst>
          </p:cNvPr>
          <p:cNvSpPr txBox="1">
            <a:spLocks/>
          </p:cNvSpPr>
          <p:nvPr/>
        </p:nvSpPr>
        <p:spPr bwMode="auto">
          <a:xfrm>
            <a:off x="6234792" y="3429000"/>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Family Medical History</a:t>
            </a:r>
          </a:p>
          <a:p>
            <a:pPr marL="342900" indent="-342900">
              <a:buFont typeface="Arial" panose="020B0604020202020204" pitchFamily="34" charset="0"/>
              <a:buChar char="•"/>
            </a:pPr>
            <a:r>
              <a:rPr lang="en-US" sz="2800" dirty="0"/>
              <a:t>Health Insurance Details</a:t>
            </a:r>
          </a:p>
          <a:p>
            <a:pPr marL="342900" indent="-342900">
              <a:buFont typeface="Arial" panose="020B0604020202020204" pitchFamily="34" charset="0"/>
              <a:buChar char="•"/>
            </a:pPr>
            <a:r>
              <a:rPr lang="en-US" sz="2800" dirty="0"/>
              <a:t>Biometric Data</a:t>
            </a:r>
          </a:p>
          <a:p>
            <a:pPr marL="342900" indent="-342900">
              <a:buFont typeface="Arial" panose="020B0604020202020204" pitchFamily="34" charset="0"/>
              <a:buChar char="•"/>
            </a:pPr>
            <a:r>
              <a:rPr lang="en-US" sz="2800" dirty="0"/>
              <a:t>Mental Health Information</a:t>
            </a:r>
          </a:p>
          <a:p>
            <a:pPr marL="342900" indent="-342900">
              <a:buFont typeface="Arial" panose="020B0604020202020204" pitchFamily="34" charset="0"/>
              <a:buChar char="•"/>
            </a:pPr>
            <a:r>
              <a:rPr lang="en-US" sz="2800" dirty="0"/>
              <a:t>Unique Identifiers (patient record numbers)</a:t>
            </a:r>
          </a:p>
        </p:txBody>
      </p:sp>
    </p:spTree>
    <p:extLst>
      <p:ext uri="{BB962C8B-B14F-4D97-AF65-F5344CB8AC3E}">
        <p14:creationId xmlns:p14="http://schemas.microsoft.com/office/powerpoint/2010/main" val="2881075692"/>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Privacy Laws: Implementing the CIA Triad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972799" cy="4770438"/>
          </a:xfrm>
        </p:spPr>
        <p:txBody>
          <a:bodyPr/>
          <a:lstStyle/>
          <a:p>
            <a:pPr marL="342900" indent="-342900">
              <a:buFont typeface="Arial" panose="020B0604020202020204" pitchFamily="34" charset="0"/>
              <a:buChar char="•"/>
            </a:pPr>
            <a:r>
              <a:rPr lang="en-US" sz="3200" dirty="0"/>
              <a:t>Confidential Commercial Information (CCI)</a:t>
            </a:r>
          </a:p>
          <a:p>
            <a:pPr marL="576263" lvl="1" indent="-342900">
              <a:buFont typeface="Arial" panose="020B0604020202020204" pitchFamily="34" charset="0"/>
              <a:buChar char="•"/>
            </a:pPr>
            <a:r>
              <a:rPr lang="en-US" sz="2800" dirty="0"/>
              <a:t>Proprietary business data that is used to maintain a competitive advantage and protect the interests of the business or organization</a:t>
            </a:r>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36</a:t>
            </a:fld>
            <a:endParaRPr lang="en-US" dirty="0">
              <a:solidFill>
                <a:srgbClr val="4D4E53">
                  <a:tint val="75000"/>
                </a:srgbClr>
              </a:solidFill>
            </a:endParaRPr>
          </a:p>
        </p:txBody>
      </p:sp>
      <p:sp>
        <p:nvSpPr>
          <p:cNvPr id="11" name="Content Placeholder 2">
            <a:extLst>
              <a:ext uri="{FF2B5EF4-FFF2-40B4-BE49-F238E27FC236}">
                <a16:creationId xmlns:a16="http://schemas.microsoft.com/office/drawing/2014/main" id="{8FACA4BE-8789-CD05-05FB-B2E615CA4D3D}"/>
              </a:ext>
            </a:extLst>
          </p:cNvPr>
          <p:cNvSpPr txBox="1">
            <a:spLocks/>
          </p:cNvSpPr>
          <p:nvPr/>
        </p:nvSpPr>
        <p:spPr bwMode="auto">
          <a:xfrm>
            <a:off x="838200" y="3333751"/>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Trade Secrets</a:t>
            </a:r>
          </a:p>
          <a:p>
            <a:pPr marL="342900" indent="-342900">
              <a:buFont typeface="Arial" panose="020B0604020202020204" pitchFamily="34" charset="0"/>
              <a:buChar char="•"/>
            </a:pPr>
            <a:r>
              <a:rPr lang="en-US" sz="2800" dirty="0"/>
              <a:t>Financial Data</a:t>
            </a:r>
          </a:p>
          <a:p>
            <a:pPr marL="342900" indent="-342900">
              <a:buFont typeface="Arial" panose="020B0604020202020204" pitchFamily="34" charset="0"/>
              <a:buChar char="•"/>
            </a:pPr>
            <a:r>
              <a:rPr lang="en-US" sz="2800" dirty="0"/>
              <a:t>Marketing Strategies</a:t>
            </a:r>
          </a:p>
          <a:p>
            <a:pPr marL="342900" indent="-342900">
              <a:buFont typeface="Arial" panose="020B0604020202020204" pitchFamily="34" charset="0"/>
              <a:buChar char="•"/>
            </a:pPr>
            <a:r>
              <a:rPr lang="en-US" sz="2800" dirty="0"/>
              <a:t>Customer Lists</a:t>
            </a:r>
          </a:p>
          <a:p>
            <a:pPr marL="342900" indent="-342900">
              <a:buFont typeface="Arial" panose="020B0604020202020204" pitchFamily="34" charset="0"/>
              <a:buChar char="•"/>
            </a:pPr>
            <a:r>
              <a:rPr lang="en-US" sz="2800" dirty="0"/>
              <a:t>Research and Development Data</a:t>
            </a:r>
          </a:p>
        </p:txBody>
      </p:sp>
      <p:sp>
        <p:nvSpPr>
          <p:cNvPr id="12" name="Content Placeholder 2">
            <a:extLst>
              <a:ext uri="{FF2B5EF4-FFF2-40B4-BE49-F238E27FC236}">
                <a16:creationId xmlns:a16="http://schemas.microsoft.com/office/drawing/2014/main" id="{6B783E5C-0EB3-BDA2-4865-F8B1FD291394}"/>
              </a:ext>
            </a:extLst>
          </p:cNvPr>
          <p:cNvSpPr txBox="1">
            <a:spLocks/>
          </p:cNvSpPr>
          <p:nvPr/>
        </p:nvSpPr>
        <p:spPr bwMode="auto">
          <a:xfrm>
            <a:off x="6234792" y="3429000"/>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Contractual Information</a:t>
            </a:r>
          </a:p>
          <a:p>
            <a:pPr marL="342900" indent="-342900">
              <a:buFont typeface="Arial" panose="020B0604020202020204" pitchFamily="34" charset="0"/>
              <a:buChar char="•"/>
            </a:pPr>
            <a:r>
              <a:rPr lang="en-US" sz="2800" dirty="0"/>
              <a:t>Pricing Information</a:t>
            </a:r>
          </a:p>
          <a:p>
            <a:pPr marL="342900" indent="-342900">
              <a:buFont typeface="Arial" panose="020B0604020202020204" pitchFamily="34" charset="0"/>
              <a:buChar char="•"/>
            </a:pPr>
            <a:r>
              <a:rPr lang="en-US" sz="2800" dirty="0"/>
              <a:t>Intellectual Property</a:t>
            </a:r>
          </a:p>
          <a:p>
            <a:pPr marL="342900" indent="-342900">
              <a:buFont typeface="Arial" panose="020B0604020202020204" pitchFamily="34" charset="0"/>
              <a:buChar char="•"/>
            </a:pPr>
            <a:r>
              <a:rPr lang="en-US" sz="2800" dirty="0"/>
              <a:t>Strategic Plans</a:t>
            </a:r>
          </a:p>
          <a:p>
            <a:pPr marL="342900" indent="-342900">
              <a:buFont typeface="Arial" panose="020B0604020202020204" pitchFamily="34" charset="0"/>
              <a:buChar char="•"/>
            </a:pPr>
            <a:r>
              <a:rPr lang="en-US" sz="2800" dirty="0"/>
              <a:t>Business Process Information</a:t>
            </a:r>
          </a:p>
        </p:txBody>
      </p:sp>
    </p:spTree>
    <p:extLst>
      <p:ext uri="{BB962C8B-B14F-4D97-AF65-F5344CB8AC3E}">
        <p14:creationId xmlns:p14="http://schemas.microsoft.com/office/powerpoint/2010/main" val="3319902105"/>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82988-F388-7613-64A9-6B77E97DC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4F035-70E9-B30C-3E87-3DEE084F2944}"/>
              </a:ext>
            </a:extLst>
          </p:cNvPr>
          <p:cNvSpPr>
            <a:spLocks noGrp="1"/>
          </p:cNvSpPr>
          <p:nvPr>
            <p:ph type="title"/>
          </p:nvPr>
        </p:nvSpPr>
        <p:spPr>
          <a:xfrm>
            <a:off x="609600" y="457200"/>
            <a:ext cx="10972800" cy="457200"/>
          </a:xfrm>
        </p:spPr>
        <p:txBody>
          <a:bodyPr/>
          <a:lstStyle/>
          <a:p>
            <a:r>
              <a:rPr lang="en-US" dirty="0"/>
              <a:t>Additional Medical Device Risk Forms</a:t>
            </a:r>
          </a:p>
        </p:txBody>
      </p:sp>
      <p:sp>
        <p:nvSpPr>
          <p:cNvPr id="4" name="Slide Number Placeholder 3">
            <a:extLst>
              <a:ext uri="{FF2B5EF4-FFF2-40B4-BE49-F238E27FC236}">
                <a16:creationId xmlns:a16="http://schemas.microsoft.com/office/drawing/2014/main" id="{603C401F-F82E-ED8C-877B-723885894F6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37</a:t>
            </a:fld>
            <a:endParaRPr lang="en-US" dirty="0">
              <a:solidFill>
                <a:srgbClr val="4D4E53">
                  <a:tint val="75000"/>
                </a:srgbClr>
              </a:solidFill>
            </a:endParaRPr>
          </a:p>
        </p:txBody>
      </p:sp>
      <p:pic>
        <p:nvPicPr>
          <p:cNvPr id="9" name="Picture 8">
            <a:extLst>
              <a:ext uri="{FF2B5EF4-FFF2-40B4-BE49-F238E27FC236}">
                <a16:creationId xmlns:a16="http://schemas.microsoft.com/office/drawing/2014/main" id="{1642E250-0962-D4CF-2EA8-624AE3EE0389}"/>
              </a:ext>
            </a:extLst>
          </p:cNvPr>
          <p:cNvPicPr>
            <a:picLocks noChangeAspect="1"/>
          </p:cNvPicPr>
          <p:nvPr/>
        </p:nvPicPr>
        <p:blipFill>
          <a:blip r:embed="rId3"/>
          <a:stretch>
            <a:fillRect/>
          </a:stretch>
        </p:blipFill>
        <p:spPr>
          <a:xfrm>
            <a:off x="6306682" y="1438086"/>
            <a:ext cx="5238077" cy="5000355"/>
          </a:xfrm>
          <a:prstGeom prst="rect">
            <a:avLst/>
          </a:prstGeom>
        </p:spPr>
      </p:pic>
      <p:sp>
        <p:nvSpPr>
          <p:cNvPr id="10" name="TextBox 9">
            <a:extLst>
              <a:ext uri="{FF2B5EF4-FFF2-40B4-BE49-F238E27FC236}">
                <a16:creationId xmlns:a16="http://schemas.microsoft.com/office/drawing/2014/main" id="{700D1755-2E93-1CB8-6CC7-EE887E0BF2A1}"/>
              </a:ext>
            </a:extLst>
          </p:cNvPr>
          <p:cNvSpPr txBox="1"/>
          <p:nvPr/>
        </p:nvSpPr>
        <p:spPr>
          <a:xfrm>
            <a:off x="457200" y="1600200"/>
            <a:ext cx="5849482" cy="4893647"/>
          </a:xfrm>
          <a:prstGeom prst="rect">
            <a:avLst/>
          </a:prstGeom>
          <a:noFill/>
        </p:spPr>
        <p:txBody>
          <a:bodyPr wrap="square">
            <a:spAutoFit/>
          </a:bodyPr>
          <a:lstStyle/>
          <a:p>
            <a:pPr marL="285750" indent="-285750">
              <a:buFont typeface="Arial" panose="020B0604020202020204" pitchFamily="34" charset="0"/>
              <a:buChar char="•"/>
            </a:pPr>
            <a:r>
              <a:rPr lang="en-US" sz="2400" u="none" strike="noStrike" baseline="0" dirty="0">
                <a:latin typeface="+mn-lt"/>
              </a:rPr>
              <a:t>Interrelationship between safety, usability, and security (source: AAMI SW 96)</a:t>
            </a:r>
          </a:p>
          <a:p>
            <a:pPr marL="285750" indent="-285750">
              <a:buFont typeface="Arial" panose="020B0604020202020204" pitchFamily="34" charset="0"/>
              <a:buChar char="•"/>
            </a:pPr>
            <a:endParaRPr lang="en-US" sz="2400" dirty="0">
              <a:latin typeface="+mn-lt"/>
            </a:endParaRPr>
          </a:p>
          <a:p>
            <a:pPr marL="285750" indent="-285750">
              <a:buFont typeface="Arial" panose="020B0604020202020204" pitchFamily="34" charset="0"/>
              <a:buChar char="•"/>
            </a:pPr>
            <a:r>
              <a:rPr lang="en-US" sz="2400" b="1" dirty="0">
                <a:latin typeface="+mn-lt"/>
              </a:rPr>
              <a:t>Example: Data Breach and Privacy</a:t>
            </a:r>
          </a:p>
          <a:p>
            <a:pPr marL="742950" lvl="1" indent="-285750">
              <a:buFont typeface="Arial" panose="020B0604020202020204" pitchFamily="34" charset="0"/>
              <a:buChar char="•"/>
            </a:pPr>
            <a:r>
              <a:rPr lang="en-US" sz="2400" dirty="0">
                <a:latin typeface="+mn-lt"/>
              </a:rPr>
              <a:t>Hackers steal an Ultrasound scanner, and 8000 images are compromised with patient data</a:t>
            </a:r>
          </a:p>
          <a:p>
            <a:pPr marL="742950" lvl="1" indent="-285750">
              <a:buFont typeface="Arial" panose="020B0604020202020204" pitchFamily="34" charset="0"/>
              <a:buChar char="•"/>
            </a:pPr>
            <a:r>
              <a:rPr lang="en-US" sz="2400" dirty="0">
                <a:latin typeface="+mn-lt"/>
              </a:rPr>
              <a:t>Data stolen from unencrypted transmission methods</a:t>
            </a:r>
          </a:p>
          <a:p>
            <a:pPr marL="742950" lvl="1" indent="-285750">
              <a:buFont typeface="Arial" panose="020B0604020202020204" pitchFamily="34" charset="0"/>
              <a:buChar char="•"/>
            </a:pPr>
            <a:r>
              <a:rPr lang="en-US" sz="2400" dirty="0">
                <a:latin typeface="+mn-lt"/>
              </a:rPr>
              <a:t>Date stolen as a result of poor decommissioning</a:t>
            </a:r>
          </a:p>
          <a:p>
            <a:pPr marL="742950" lvl="1" indent="-285750">
              <a:buFont typeface="Arial" panose="020B0604020202020204" pitchFamily="34" charset="0"/>
              <a:buChar char="•"/>
            </a:pPr>
            <a:r>
              <a:rPr lang="en-US" sz="2400" dirty="0">
                <a:latin typeface="+mn-lt"/>
              </a:rPr>
              <a:t>Data stolen due to lack of data sanitation</a:t>
            </a:r>
          </a:p>
        </p:txBody>
      </p:sp>
    </p:spTree>
    <p:extLst>
      <p:ext uri="{BB962C8B-B14F-4D97-AF65-F5344CB8AC3E}">
        <p14:creationId xmlns:p14="http://schemas.microsoft.com/office/powerpoint/2010/main" val="2501667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22981-BFF6-1AE7-794D-FD05AFA1A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38A53-7C10-0FD0-FE18-7117A559E039}"/>
              </a:ext>
            </a:extLst>
          </p:cNvPr>
          <p:cNvSpPr>
            <a:spLocks noGrp="1"/>
          </p:cNvSpPr>
          <p:nvPr>
            <p:ph type="title"/>
          </p:nvPr>
        </p:nvSpPr>
        <p:spPr/>
        <p:txBody>
          <a:bodyPr/>
          <a:lstStyle/>
          <a:p>
            <a:r>
              <a:rPr lang="en-US" dirty="0"/>
              <a:t>Intermediate Cybersecurity Review</a:t>
            </a:r>
          </a:p>
        </p:txBody>
      </p:sp>
      <p:sp>
        <p:nvSpPr>
          <p:cNvPr id="4" name="Slide Number Placeholder 3">
            <a:extLst>
              <a:ext uri="{FF2B5EF4-FFF2-40B4-BE49-F238E27FC236}">
                <a16:creationId xmlns:a16="http://schemas.microsoft.com/office/drawing/2014/main" id="{769E42E2-0F5F-771C-0D5A-4BC967F2C36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38</a:t>
            </a:fld>
            <a:endParaRPr lang="en-US" dirty="0">
              <a:solidFill>
                <a:srgbClr val="4D4E53">
                  <a:tint val="75000"/>
                </a:srgbClr>
              </a:solidFill>
            </a:endParaRPr>
          </a:p>
        </p:txBody>
      </p:sp>
      <p:pic>
        <p:nvPicPr>
          <p:cNvPr id="10" name="Content Placeholder 9" descr="A blue and pink text&#10;&#10;Description automatically generated">
            <a:extLst>
              <a:ext uri="{FF2B5EF4-FFF2-40B4-BE49-F238E27FC236}">
                <a16:creationId xmlns:a16="http://schemas.microsoft.com/office/drawing/2014/main" id="{E53BF441-D1FE-6C77-D392-21FCBD3693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7392" y="1600200"/>
            <a:ext cx="7117216" cy="4529138"/>
          </a:xfrm>
        </p:spPr>
      </p:pic>
    </p:spTree>
    <p:extLst>
      <p:ext uri="{BB962C8B-B14F-4D97-AF65-F5344CB8AC3E}">
        <p14:creationId xmlns:p14="http://schemas.microsoft.com/office/powerpoint/2010/main" val="642505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Who are the hackers (threat actors)?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791201" cy="4770438"/>
          </a:xfrm>
        </p:spPr>
        <p:txBody>
          <a:bodyPr/>
          <a:lstStyle/>
          <a:p>
            <a:pPr marL="342900" indent="-342900">
              <a:buFont typeface="Arial" panose="020B0604020202020204" pitchFamily="34" charset="0"/>
              <a:buChar char="•"/>
            </a:pPr>
            <a:r>
              <a:rPr lang="en-US" sz="3200" dirty="0"/>
              <a:t>Hackers</a:t>
            </a:r>
          </a:p>
          <a:p>
            <a:pPr marL="576263" lvl="1" indent="-342900">
              <a:buFont typeface="Arial" panose="020B0604020202020204" pitchFamily="34" charset="0"/>
              <a:buChar char="•"/>
            </a:pPr>
            <a:r>
              <a:rPr lang="en-US" sz="2800" dirty="0"/>
              <a:t>Individuals or groups with advanced technical skills who attempt to </a:t>
            </a:r>
            <a:r>
              <a:rPr lang="en-US" sz="2800" b="1" dirty="0">
                <a:solidFill>
                  <a:srgbClr val="FF0000"/>
                </a:solidFill>
              </a:rPr>
              <a:t>penetrate networks</a:t>
            </a:r>
            <a:r>
              <a:rPr lang="en-US" sz="2800" dirty="0"/>
              <a:t> or systems to </a:t>
            </a:r>
            <a:r>
              <a:rPr lang="en-US" sz="2800" b="1" dirty="0">
                <a:solidFill>
                  <a:srgbClr val="FF0000"/>
                </a:solidFill>
              </a:rPr>
              <a:t>exploit vulnerabilities</a:t>
            </a:r>
            <a:r>
              <a:rPr lang="en-US" sz="2800" dirty="0"/>
              <a:t>, </a:t>
            </a:r>
            <a:r>
              <a:rPr lang="en-US" sz="2800" b="1" dirty="0">
                <a:solidFill>
                  <a:srgbClr val="FF0000"/>
                </a:solidFill>
              </a:rPr>
              <a:t>steal data</a:t>
            </a:r>
            <a:r>
              <a:rPr lang="en-US" sz="2800" dirty="0"/>
              <a:t>, disrupt services, or </a:t>
            </a:r>
            <a:r>
              <a:rPr lang="en-US" sz="2800" b="1" dirty="0">
                <a:solidFill>
                  <a:srgbClr val="FF0000"/>
                </a:solidFill>
              </a:rPr>
              <a:t>cause damage</a:t>
            </a:r>
            <a:r>
              <a:rPr lang="en-US" sz="2800" dirty="0"/>
              <a:t> for various reasons, such as </a:t>
            </a:r>
            <a:r>
              <a:rPr lang="en-US" sz="2800" b="1" dirty="0">
                <a:solidFill>
                  <a:srgbClr val="FF0000"/>
                </a:solidFill>
              </a:rPr>
              <a:t>financial gain</a:t>
            </a:r>
            <a:r>
              <a:rPr lang="en-US" sz="2800" dirty="0"/>
              <a:t>, </a:t>
            </a:r>
            <a:r>
              <a:rPr lang="en-US" sz="2800" b="1" dirty="0">
                <a:solidFill>
                  <a:srgbClr val="FF0000"/>
                </a:solidFill>
              </a:rPr>
              <a:t>political</a:t>
            </a:r>
            <a:r>
              <a:rPr lang="en-US" sz="2800" dirty="0"/>
              <a:t> motives, or </a:t>
            </a:r>
            <a:r>
              <a:rPr lang="en-US" sz="2800" b="1" dirty="0">
                <a:solidFill>
                  <a:srgbClr val="FF0000"/>
                </a:solidFill>
              </a:rPr>
              <a:t>personal satisfaction</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39</a:t>
            </a:fld>
            <a:endParaRPr lang="en-US" dirty="0">
              <a:solidFill>
                <a:srgbClr val="4D4E53">
                  <a:tint val="75000"/>
                </a:srgbClr>
              </a:solidFill>
            </a:endParaRPr>
          </a:p>
        </p:txBody>
      </p:sp>
      <p:pic>
        <p:nvPicPr>
          <p:cNvPr id="6" name="Picture 5" descr="A silhouette of a person with a hood on&#10;&#10;Description automatically generated">
            <a:extLst>
              <a:ext uri="{FF2B5EF4-FFF2-40B4-BE49-F238E27FC236}">
                <a16:creationId xmlns:a16="http://schemas.microsoft.com/office/drawing/2014/main" id="{4460FAF1-C3EE-772E-09CC-A560AF4CAF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896" y="1752600"/>
            <a:ext cx="4227329" cy="4114800"/>
          </a:xfrm>
          <a:prstGeom prst="rect">
            <a:avLst/>
          </a:prstGeom>
        </p:spPr>
      </p:pic>
    </p:spTree>
    <p:extLst>
      <p:ext uri="{BB962C8B-B14F-4D97-AF65-F5344CB8AC3E}">
        <p14:creationId xmlns:p14="http://schemas.microsoft.com/office/powerpoint/2010/main" val="795009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What is Cybersecurity?</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p:txBody>
          <a:bodyPr/>
          <a:lstStyle/>
          <a:p>
            <a:pPr marL="342900" indent="-342900">
              <a:buFont typeface="Arial" panose="020B0604020202020204" pitchFamily="34" charset="0"/>
              <a:buChar char="•"/>
            </a:pPr>
            <a:r>
              <a:rPr lang="en-US" dirty="0"/>
              <a:t>Cybersecurity is a set of processes, best practices, and technology solutions that help protect your critical systems and network from digital attacks. – Microsoft</a:t>
            </a:r>
          </a:p>
          <a:p>
            <a:pPr marL="0" indent="0"/>
            <a:endParaRPr lang="en-US" dirty="0"/>
          </a:p>
          <a:p>
            <a:pPr marL="342900" indent="-342900">
              <a:buFont typeface="Arial" panose="020B0604020202020204" pitchFamily="34" charset="0"/>
              <a:buChar char="•"/>
            </a:pPr>
            <a:r>
              <a:rPr lang="en-US" dirty="0"/>
              <a:t>Prevention of damage to, protection of, and restoration of computers, electronic communications systems, electronic communications services, wire communication, and electronic communication, including information contained therein, to ensure its availability, integrity, authentication, confidentiality, and nonrepudiation. – National Institute of Standards and Technology (NIST)</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a:t>
            </a:fld>
            <a:endParaRPr lang="en-US" dirty="0">
              <a:solidFill>
                <a:srgbClr val="4D4E53">
                  <a:tint val="75000"/>
                </a:srgbClr>
              </a:solidFill>
            </a:endParaRPr>
          </a:p>
        </p:txBody>
      </p:sp>
    </p:spTree>
    <p:extLst>
      <p:ext uri="{BB962C8B-B14F-4D97-AF65-F5344CB8AC3E}">
        <p14:creationId xmlns:p14="http://schemas.microsoft.com/office/powerpoint/2010/main" val="3406326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Who are the hackers (threat actors)?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40</a:t>
            </a:fld>
            <a:endParaRPr lang="en-US" dirty="0">
              <a:solidFill>
                <a:srgbClr val="4D4E53">
                  <a:tint val="75000"/>
                </a:srgbClr>
              </a:solidFill>
            </a:endParaRPr>
          </a:p>
        </p:txBody>
      </p:sp>
      <p:sp>
        <p:nvSpPr>
          <p:cNvPr id="11" name="Content Placeholder 2">
            <a:extLst>
              <a:ext uri="{FF2B5EF4-FFF2-40B4-BE49-F238E27FC236}">
                <a16:creationId xmlns:a16="http://schemas.microsoft.com/office/drawing/2014/main" id="{8FACA4BE-8789-CD05-05FB-B2E615CA4D3D}"/>
              </a:ext>
            </a:extLst>
          </p:cNvPr>
          <p:cNvSpPr txBox="1">
            <a:spLocks/>
          </p:cNvSpPr>
          <p:nvPr/>
        </p:nvSpPr>
        <p:spPr bwMode="auto">
          <a:xfrm>
            <a:off x="838200" y="1597027"/>
            <a:ext cx="4884061" cy="4270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Script Kiddies</a:t>
            </a:r>
          </a:p>
          <a:p>
            <a:pPr marL="342900" indent="-342900">
              <a:buFont typeface="Arial" panose="020B0604020202020204" pitchFamily="34" charset="0"/>
              <a:buChar char="•"/>
            </a:pPr>
            <a:r>
              <a:rPr lang="en-US" sz="2800" dirty="0"/>
              <a:t>Malicious Insiders</a:t>
            </a:r>
          </a:p>
          <a:p>
            <a:pPr marL="342900" indent="-342900">
              <a:buFont typeface="Arial" panose="020B0604020202020204" pitchFamily="34" charset="0"/>
              <a:buChar char="•"/>
            </a:pPr>
            <a:r>
              <a:rPr lang="en-US" sz="2800" dirty="0"/>
              <a:t>Hacktivists</a:t>
            </a:r>
          </a:p>
          <a:p>
            <a:pPr marL="342900" indent="-342900">
              <a:buFont typeface="Arial" panose="020B0604020202020204" pitchFamily="34" charset="0"/>
              <a:buChar char="•"/>
            </a:pPr>
            <a:r>
              <a:rPr lang="en-US" sz="2800" dirty="0"/>
              <a:t>Cybercriminals</a:t>
            </a:r>
          </a:p>
          <a:p>
            <a:pPr marL="342900" indent="-342900">
              <a:buFont typeface="Arial" panose="020B0604020202020204" pitchFamily="34" charset="0"/>
              <a:buChar char="•"/>
            </a:pPr>
            <a:r>
              <a:rPr lang="en-US" sz="2800" dirty="0"/>
              <a:t>Organized Crime Groups</a:t>
            </a:r>
          </a:p>
        </p:txBody>
      </p:sp>
      <p:sp>
        <p:nvSpPr>
          <p:cNvPr id="12" name="Content Placeholder 2">
            <a:extLst>
              <a:ext uri="{FF2B5EF4-FFF2-40B4-BE49-F238E27FC236}">
                <a16:creationId xmlns:a16="http://schemas.microsoft.com/office/drawing/2014/main" id="{6B783E5C-0EB3-BDA2-4865-F8B1FD291394}"/>
              </a:ext>
            </a:extLst>
          </p:cNvPr>
          <p:cNvSpPr txBox="1">
            <a:spLocks/>
          </p:cNvSpPr>
          <p:nvPr/>
        </p:nvSpPr>
        <p:spPr bwMode="auto">
          <a:xfrm>
            <a:off x="6093279" y="1597026"/>
            <a:ext cx="4884061" cy="3398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5425" indent="-225425" algn="l" defTabSz="457200" rtl="0" eaLnBrk="0" fontAlgn="base" hangingPunct="0">
              <a:spcBef>
                <a:spcPct val="20000"/>
              </a:spcBef>
              <a:spcAft>
                <a:spcPct val="0"/>
              </a:spcAft>
              <a:buFont typeface="Arial" charset="0"/>
              <a:buNone/>
              <a:defRPr sz="2400" kern="1200">
                <a:solidFill>
                  <a:srgbClr val="262729"/>
                </a:solidFill>
                <a:latin typeface="+mn-lt"/>
                <a:ea typeface="Georgia" pitchFamily="18" charset="0"/>
                <a:cs typeface="Georgia"/>
              </a:defRPr>
            </a:lvl1pPr>
            <a:lvl2pPr marL="458788" indent="-233363" algn="l" defTabSz="457200" rtl="0" eaLnBrk="0" fontAlgn="base" hangingPunct="0">
              <a:spcBef>
                <a:spcPct val="20000"/>
              </a:spcBef>
              <a:spcAft>
                <a:spcPct val="0"/>
              </a:spcAft>
              <a:buFont typeface="Arial" charset="0"/>
              <a:buChar char="–"/>
              <a:defRPr sz="2000" kern="1200">
                <a:solidFill>
                  <a:srgbClr val="262729"/>
                </a:solidFill>
                <a:latin typeface="+mn-lt"/>
                <a:ea typeface="Georgia" pitchFamily="18" charset="0"/>
                <a:cs typeface="Georgia"/>
              </a:defRPr>
            </a:lvl2pPr>
            <a:lvl3pPr marL="684213" indent="-225425" algn="l" defTabSz="457200" rtl="0" eaLnBrk="0" fontAlgn="base" hangingPunct="0">
              <a:spcBef>
                <a:spcPct val="20000"/>
              </a:spcBef>
              <a:spcAft>
                <a:spcPct val="0"/>
              </a:spcAft>
              <a:buFont typeface="Arial" charset="0"/>
              <a:buChar char="•"/>
              <a:defRPr sz="1800" kern="1200">
                <a:solidFill>
                  <a:srgbClr val="262729"/>
                </a:solidFill>
                <a:latin typeface="+mn-lt"/>
                <a:ea typeface="Georgia" pitchFamily="18" charset="0"/>
                <a:cs typeface="Georgia"/>
              </a:defRPr>
            </a:lvl3pPr>
            <a:lvl4pPr marL="919163" indent="-234950" algn="l" defTabSz="457200" rtl="0" eaLnBrk="0" fontAlgn="base" hangingPunct="0">
              <a:spcBef>
                <a:spcPct val="20000"/>
              </a:spcBef>
              <a:spcAft>
                <a:spcPct val="0"/>
              </a:spcAft>
              <a:buFont typeface="Arial" charset="0"/>
              <a:buChar char="–"/>
              <a:defRPr sz="1600" kern="1200">
                <a:solidFill>
                  <a:srgbClr val="262729"/>
                </a:solidFill>
                <a:latin typeface="+mn-lt"/>
                <a:ea typeface="Georgia" pitchFamily="18" charset="0"/>
                <a:cs typeface="Georgia"/>
              </a:defRPr>
            </a:lvl4pPr>
            <a:lvl5pPr marL="1144588" indent="-225425" algn="l" defTabSz="457200" rtl="0" eaLnBrk="0" fontAlgn="base" hangingPunct="0">
              <a:spcBef>
                <a:spcPct val="20000"/>
              </a:spcBef>
              <a:spcAft>
                <a:spcPct val="0"/>
              </a:spcAft>
              <a:buFont typeface="Arial" charset="0"/>
              <a:buChar char="»"/>
              <a:defRPr sz="1400" kern="1200">
                <a:solidFill>
                  <a:srgbClr val="262729"/>
                </a:solidFill>
                <a:latin typeface="+mn-lt"/>
                <a:ea typeface="Georgia" pitchFamily="18"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State Sponsored Groups</a:t>
            </a:r>
          </a:p>
          <a:p>
            <a:pPr marL="342900" indent="-342900">
              <a:buFont typeface="Arial" panose="020B0604020202020204" pitchFamily="34" charset="0"/>
              <a:buChar char="•"/>
            </a:pPr>
            <a:r>
              <a:rPr lang="en-US" sz="2800" dirty="0"/>
              <a:t>Nation States</a:t>
            </a:r>
          </a:p>
          <a:p>
            <a:pPr marL="342900" indent="-342900">
              <a:buFont typeface="Arial" panose="020B0604020202020204" pitchFamily="34" charset="0"/>
              <a:buChar char="•"/>
            </a:pPr>
            <a:r>
              <a:rPr lang="en-US" sz="2800" dirty="0"/>
              <a:t>Advanced Persistent Threat Groups (APT)</a:t>
            </a:r>
          </a:p>
        </p:txBody>
      </p:sp>
    </p:spTree>
    <p:extLst>
      <p:ext uri="{BB962C8B-B14F-4D97-AF65-F5344CB8AC3E}">
        <p14:creationId xmlns:p14="http://schemas.microsoft.com/office/powerpoint/2010/main" val="3532471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What are hackers looking for?</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6934201" cy="4770438"/>
          </a:xfrm>
        </p:spPr>
        <p:txBody>
          <a:bodyPr/>
          <a:lstStyle/>
          <a:p>
            <a:pPr marL="342900" indent="-342900">
              <a:buFont typeface="Arial" panose="020B0604020202020204" pitchFamily="34" charset="0"/>
              <a:buChar char="•"/>
            </a:pPr>
            <a:r>
              <a:rPr lang="en-US" sz="3200" dirty="0"/>
              <a:t>Vulnerabilities - </a:t>
            </a:r>
            <a:r>
              <a:rPr lang="en-US" sz="2800" dirty="0"/>
              <a:t>A weakness or flaw in a system, network, application, or process</a:t>
            </a:r>
            <a:endParaRPr lang="en-US" sz="2800" b="1" dirty="0">
              <a:solidFill>
                <a:srgbClr val="FF0000"/>
              </a:solidFill>
            </a:endParaRPr>
          </a:p>
          <a:p>
            <a:pPr marL="576263" lvl="1" indent="-342900">
              <a:buFont typeface="Arial" panose="020B0604020202020204" pitchFamily="34" charset="0"/>
              <a:buChar char="•"/>
            </a:pPr>
            <a:r>
              <a:rPr lang="en-US" sz="2800" dirty="0"/>
              <a:t>Social Engineering</a:t>
            </a:r>
          </a:p>
          <a:p>
            <a:pPr marL="576263" lvl="1" indent="-342900">
              <a:buFont typeface="Arial" panose="020B0604020202020204" pitchFamily="34" charset="0"/>
              <a:buChar char="•"/>
            </a:pPr>
            <a:r>
              <a:rPr lang="en-US" sz="2800" dirty="0"/>
              <a:t>Software</a:t>
            </a:r>
          </a:p>
          <a:p>
            <a:pPr marL="576263" lvl="1" indent="-342900">
              <a:buFont typeface="Arial" panose="020B0604020202020204" pitchFamily="34" charset="0"/>
              <a:buChar char="•"/>
            </a:pPr>
            <a:r>
              <a:rPr lang="en-US" sz="2800" dirty="0"/>
              <a:t>Hardware</a:t>
            </a:r>
          </a:p>
          <a:p>
            <a:pPr marL="576263" lvl="1" indent="-342900">
              <a:buFont typeface="Arial" panose="020B0604020202020204" pitchFamily="34" charset="0"/>
              <a:buChar char="•"/>
            </a:pPr>
            <a:r>
              <a:rPr lang="en-US" sz="2800" dirty="0"/>
              <a:t>Web Applications</a:t>
            </a:r>
          </a:p>
          <a:p>
            <a:pPr marL="576263" lvl="1" indent="-342900">
              <a:buFont typeface="Arial" panose="020B0604020202020204" pitchFamily="34" charset="0"/>
              <a:buChar char="•"/>
            </a:pPr>
            <a:r>
              <a:rPr lang="en-US" sz="2800" dirty="0"/>
              <a:t>Authentication</a:t>
            </a:r>
          </a:p>
          <a:p>
            <a:pPr marL="576263" lvl="1" indent="-342900">
              <a:buFont typeface="Arial" panose="020B0604020202020204" pitchFamily="34" charset="0"/>
              <a:buChar char="•"/>
            </a:pPr>
            <a:r>
              <a:rPr lang="en-US" sz="2800" dirty="0"/>
              <a:t>Supply Chain</a:t>
            </a:r>
          </a:p>
          <a:p>
            <a:pPr marL="576263" lvl="1" indent="-342900">
              <a:buFont typeface="Arial" panose="020B0604020202020204" pitchFamily="34" charset="0"/>
              <a:buChar char="•"/>
            </a:pPr>
            <a:r>
              <a:rPr lang="en-US" sz="2800" dirty="0"/>
              <a:t>Zero-Day</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41</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4460FAF1-C3EE-772E-09CC-A560AF4CA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49865" y="1752600"/>
            <a:ext cx="4123390" cy="4114800"/>
          </a:xfrm>
          <a:prstGeom prst="rect">
            <a:avLst/>
          </a:prstGeom>
        </p:spPr>
      </p:pic>
    </p:spTree>
    <p:extLst>
      <p:ext uri="{BB962C8B-B14F-4D97-AF65-F5344CB8AC3E}">
        <p14:creationId xmlns:p14="http://schemas.microsoft.com/office/powerpoint/2010/main" val="153732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3A74-BB7F-2FB0-6005-398004A54B7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28B2FB-E3B5-9D50-1F84-DE703219C6D8}"/>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696200" y="2322448"/>
            <a:ext cx="4123390" cy="3319594"/>
          </a:xfrm>
          <a:prstGeom prst="rect">
            <a:avLst/>
          </a:prstGeom>
        </p:spPr>
      </p:pic>
      <p:sp>
        <p:nvSpPr>
          <p:cNvPr id="2" name="Title 1">
            <a:extLst>
              <a:ext uri="{FF2B5EF4-FFF2-40B4-BE49-F238E27FC236}">
                <a16:creationId xmlns:a16="http://schemas.microsoft.com/office/drawing/2014/main" id="{4B493644-824F-C9D1-BD0F-8ED4806C3403}"/>
              </a:ext>
            </a:extLst>
          </p:cNvPr>
          <p:cNvSpPr>
            <a:spLocks noGrp="1"/>
          </p:cNvSpPr>
          <p:nvPr>
            <p:ph type="title"/>
          </p:nvPr>
        </p:nvSpPr>
        <p:spPr>
          <a:xfrm>
            <a:off x="609600" y="457200"/>
            <a:ext cx="10972800" cy="457200"/>
          </a:xfrm>
        </p:spPr>
        <p:txBody>
          <a:bodyPr/>
          <a:lstStyle/>
          <a:p>
            <a:r>
              <a:rPr lang="en-US" dirty="0"/>
              <a:t>Medical Device Security Issues</a:t>
            </a:r>
          </a:p>
        </p:txBody>
      </p:sp>
      <p:sp>
        <p:nvSpPr>
          <p:cNvPr id="3" name="Content Placeholder 2">
            <a:extLst>
              <a:ext uri="{FF2B5EF4-FFF2-40B4-BE49-F238E27FC236}">
                <a16:creationId xmlns:a16="http://schemas.microsoft.com/office/drawing/2014/main" id="{F11AA65F-DDFF-427D-B73F-7E86DA9969E9}"/>
              </a:ext>
            </a:extLst>
          </p:cNvPr>
          <p:cNvSpPr>
            <a:spLocks noGrp="1"/>
          </p:cNvSpPr>
          <p:nvPr>
            <p:ph idx="1"/>
          </p:nvPr>
        </p:nvSpPr>
        <p:spPr>
          <a:xfrm>
            <a:off x="609599" y="1597026"/>
            <a:ext cx="7010401" cy="4770438"/>
          </a:xfrm>
        </p:spPr>
        <p:txBody>
          <a:bodyPr/>
          <a:lstStyle/>
          <a:p>
            <a:pPr marL="0" indent="0"/>
            <a:r>
              <a:rPr lang="en-US" sz="3200" b="1" dirty="0"/>
              <a:t>Technical:</a:t>
            </a:r>
          </a:p>
          <a:p>
            <a:pPr marL="457200" indent="-457200">
              <a:buFont typeface="Arial" panose="020B0604020202020204" pitchFamily="34" charset="0"/>
              <a:buChar char="•"/>
            </a:pPr>
            <a:r>
              <a:rPr lang="en-US" dirty="0"/>
              <a:t>Devices designed before modern threats</a:t>
            </a:r>
          </a:p>
          <a:p>
            <a:pPr marL="457200" indent="-457200">
              <a:buFont typeface="Arial" panose="020B0604020202020204" pitchFamily="34" charset="0"/>
              <a:buChar char="•"/>
            </a:pPr>
            <a:r>
              <a:rPr lang="en-US" dirty="0"/>
              <a:t>Device designed based on exposed commercial/open-source software</a:t>
            </a:r>
          </a:p>
          <a:p>
            <a:pPr marL="457200" indent="-457200">
              <a:buFont typeface="Arial" panose="020B0604020202020204" pitchFamily="34" charset="0"/>
              <a:buChar char="•"/>
            </a:pPr>
            <a:r>
              <a:rPr lang="en-US" dirty="0"/>
              <a:t>Aging technology not supporting modern network security</a:t>
            </a:r>
          </a:p>
          <a:p>
            <a:pPr marL="457200" indent="-457200">
              <a:buFont typeface="Arial" panose="020B0604020202020204" pitchFamily="34" charset="0"/>
              <a:buChar char="•"/>
            </a:pPr>
            <a:r>
              <a:rPr lang="en-US" dirty="0"/>
              <a:t>Many devices not scannable by common network scanners</a:t>
            </a:r>
          </a:p>
          <a:p>
            <a:pPr marL="457200" indent="-457200">
              <a:buFont typeface="Arial" panose="020B0604020202020204" pitchFamily="34" charset="0"/>
              <a:buChar char="•"/>
            </a:pPr>
            <a:r>
              <a:rPr lang="en-US" dirty="0"/>
              <a:t>Lack of security event detection (signals and logs)</a:t>
            </a:r>
          </a:p>
          <a:p>
            <a:pPr marL="457200" indent="-457200">
              <a:buFont typeface="Arial" panose="020B0604020202020204" pitchFamily="34" charset="0"/>
              <a:buChar char="•"/>
            </a:pPr>
            <a:r>
              <a:rPr lang="en-US" dirty="0"/>
              <a:t>Legacy devices (e.g., end-of-support operating system</a:t>
            </a:r>
          </a:p>
        </p:txBody>
      </p:sp>
      <p:sp>
        <p:nvSpPr>
          <p:cNvPr id="4" name="Slide Number Placeholder 3">
            <a:extLst>
              <a:ext uri="{FF2B5EF4-FFF2-40B4-BE49-F238E27FC236}">
                <a16:creationId xmlns:a16="http://schemas.microsoft.com/office/drawing/2014/main" id="{F64AA909-1B6C-9E84-85A7-784A3F80FFD3}"/>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42</a:t>
            </a:fld>
            <a:endParaRPr lang="en-US" dirty="0">
              <a:solidFill>
                <a:srgbClr val="4D4E53">
                  <a:tint val="75000"/>
                </a:srgbClr>
              </a:solidFill>
            </a:endParaRPr>
          </a:p>
        </p:txBody>
      </p:sp>
    </p:spTree>
    <p:extLst>
      <p:ext uri="{BB962C8B-B14F-4D97-AF65-F5344CB8AC3E}">
        <p14:creationId xmlns:p14="http://schemas.microsoft.com/office/powerpoint/2010/main" val="3258076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0C2DE-4433-EDCE-F689-9CB56C33F8A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917B03-7AF3-7D96-E1E9-A3C3DDFEA69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696200" y="2322448"/>
            <a:ext cx="4123390" cy="3319594"/>
          </a:xfrm>
          <a:prstGeom prst="rect">
            <a:avLst/>
          </a:prstGeom>
        </p:spPr>
      </p:pic>
      <p:sp>
        <p:nvSpPr>
          <p:cNvPr id="2" name="Title 1">
            <a:extLst>
              <a:ext uri="{FF2B5EF4-FFF2-40B4-BE49-F238E27FC236}">
                <a16:creationId xmlns:a16="http://schemas.microsoft.com/office/drawing/2014/main" id="{DEE79272-93E0-98BA-D91D-9F031B04C4F0}"/>
              </a:ext>
            </a:extLst>
          </p:cNvPr>
          <p:cNvSpPr>
            <a:spLocks noGrp="1"/>
          </p:cNvSpPr>
          <p:nvPr>
            <p:ph type="title"/>
          </p:nvPr>
        </p:nvSpPr>
        <p:spPr>
          <a:xfrm>
            <a:off x="609600" y="457200"/>
            <a:ext cx="10972800" cy="457200"/>
          </a:xfrm>
        </p:spPr>
        <p:txBody>
          <a:bodyPr/>
          <a:lstStyle/>
          <a:p>
            <a:r>
              <a:rPr lang="en-US" dirty="0"/>
              <a:t>Medical Device Security Issues</a:t>
            </a:r>
          </a:p>
        </p:txBody>
      </p:sp>
      <p:sp>
        <p:nvSpPr>
          <p:cNvPr id="3" name="Content Placeholder 2">
            <a:extLst>
              <a:ext uri="{FF2B5EF4-FFF2-40B4-BE49-F238E27FC236}">
                <a16:creationId xmlns:a16="http://schemas.microsoft.com/office/drawing/2014/main" id="{EDEEFFE8-2E30-31BA-FB17-2DE636672AB8}"/>
              </a:ext>
            </a:extLst>
          </p:cNvPr>
          <p:cNvSpPr>
            <a:spLocks noGrp="1"/>
          </p:cNvSpPr>
          <p:nvPr>
            <p:ph idx="1"/>
          </p:nvPr>
        </p:nvSpPr>
        <p:spPr>
          <a:xfrm>
            <a:off x="609599" y="1597026"/>
            <a:ext cx="6705601" cy="4770438"/>
          </a:xfrm>
        </p:spPr>
        <p:txBody>
          <a:bodyPr/>
          <a:lstStyle/>
          <a:p>
            <a:pPr marL="0" indent="0"/>
            <a:r>
              <a:rPr lang="en-US" sz="3200" b="1" dirty="0"/>
              <a:t>Process:</a:t>
            </a:r>
          </a:p>
          <a:p>
            <a:pPr marL="342900" indent="-342900">
              <a:buFont typeface="Arial" panose="020B0604020202020204" pitchFamily="34" charset="0"/>
              <a:buChar char="•"/>
            </a:pPr>
            <a:r>
              <a:rPr lang="en-US" sz="2800" dirty="0"/>
              <a:t>Security not considered during procurement</a:t>
            </a:r>
          </a:p>
          <a:p>
            <a:pPr marL="342900" indent="-342900">
              <a:buFont typeface="Arial" panose="020B0604020202020204" pitchFamily="34" charset="0"/>
              <a:buChar char="•"/>
            </a:pPr>
            <a:r>
              <a:rPr lang="en-US" sz="2800" dirty="0"/>
              <a:t>Split responsibilities and lack of stakeholder cooperation</a:t>
            </a:r>
          </a:p>
          <a:p>
            <a:pPr marL="342900" indent="-342900">
              <a:buFont typeface="Arial" panose="020B0604020202020204" pitchFamily="34" charset="0"/>
              <a:buChar char="•"/>
            </a:pPr>
            <a:r>
              <a:rPr lang="en-US" sz="2800" dirty="0"/>
              <a:t>Lack of inventory visibility across networks</a:t>
            </a:r>
          </a:p>
          <a:p>
            <a:pPr marL="342900" indent="-342900">
              <a:buFont typeface="Arial" panose="020B0604020202020204" pitchFamily="34" charset="0"/>
              <a:buChar char="•"/>
            </a:pPr>
            <a:r>
              <a:rPr lang="en-US" sz="2800" dirty="0"/>
              <a:t>Lack of security property information per device</a:t>
            </a:r>
          </a:p>
        </p:txBody>
      </p:sp>
      <p:sp>
        <p:nvSpPr>
          <p:cNvPr id="4" name="Slide Number Placeholder 3">
            <a:extLst>
              <a:ext uri="{FF2B5EF4-FFF2-40B4-BE49-F238E27FC236}">
                <a16:creationId xmlns:a16="http://schemas.microsoft.com/office/drawing/2014/main" id="{9835762D-28D3-1E2A-3D4F-8B1C27DE16E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43</a:t>
            </a:fld>
            <a:endParaRPr lang="en-US" dirty="0">
              <a:solidFill>
                <a:srgbClr val="4D4E53">
                  <a:tint val="75000"/>
                </a:srgbClr>
              </a:solidFill>
            </a:endParaRPr>
          </a:p>
        </p:txBody>
      </p:sp>
    </p:spTree>
    <p:extLst>
      <p:ext uri="{BB962C8B-B14F-4D97-AF65-F5344CB8AC3E}">
        <p14:creationId xmlns:p14="http://schemas.microsoft.com/office/powerpoint/2010/main" val="1107679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B3BD6-44B4-2BF3-5A24-380A60826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FAF59-188A-02C4-3AF1-2E2B5F747917}"/>
              </a:ext>
            </a:extLst>
          </p:cNvPr>
          <p:cNvSpPr>
            <a:spLocks noGrp="1"/>
          </p:cNvSpPr>
          <p:nvPr>
            <p:ph type="title"/>
          </p:nvPr>
        </p:nvSpPr>
        <p:spPr>
          <a:xfrm>
            <a:off x="609600" y="457200"/>
            <a:ext cx="10972800" cy="457200"/>
          </a:xfrm>
        </p:spPr>
        <p:txBody>
          <a:bodyPr/>
          <a:lstStyle/>
          <a:p>
            <a:r>
              <a:rPr lang="en-US" dirty="0"/>
              <a:t>Purpose of Cybersecurity Frameworks</a:t>
            </a:r>
          </a:p>
        </p:txBody>
      </p:sp>
      <p:sp>
        <p:nvSpPr>
          <p:cNvPr id="3" name="Content Placeholder 2">
            <a:extLst>
              <a:ext uri="{FF2B5EF4-FFF2-40B4-BE49-F238E27FC236}">
                <a16:creationId xmlns:a16="http://schemas.microsoft.com/office/drawing/2014/main" id="{843ABF3C-937E-8BF2-0805-829EB315B421}"/>
              </a:ext>
            </a:extLst>
          </p:cNvPr>
          <p:cNvSpPr>
            <a:spLocks noGrp="1"/>
          </p:cNvSpPr>
          <p:nvPr>
            <p:ph idx="1"/>
          </p:nvPr>
        </p:nvSpPr>
        <p:spPr>
          <a:xfrm>
            <a:off x="609600" y="1597026"/>
            <a:ext cx="5715000" cy="4770438"/>
          </a:xfrm>
        </p:spPr>
        <p:txBody>
          <a:bodyPr/>
          <a:lstStyle/>
          <a:p>
            <a:pPr marL="514350" indent="-514350">
              <a:buFont typeface="+mj-lt"/>
              <a:buAutoNum type="arabicPeriod"/>
            </a:pPr>
            <a:r>
              <a:rPr lang="en-US" sz="3200" dirty="0"/>
              <a:t>Serve as a blueprint for your cybersecurity posture</a:t>
            </a:r>
          </a:p>
          <a:p>
            <a:pPr marL="514350" indent="-514350">
              <a:buFont typeface="+mj-lt"/>
              <a:buAutoNum type="arabicPeriod"/>
            </a:pPr>
            <a:r>
              <a:rPr lang="en-US" sz="3200" dirty="0"/>
              <a:t>Provide a common language</a:t>
            </a:r>
          </a:p>
          <a:p>
            <a:pPr marL="514350" indent="-514350">
              <a:buFont typeface="+mj-lt"/>
              <a:buAutoNum type="arabicPeriod"/>
            </a:pPr>
            <a:r>
              <a:rPr lang="en-US" sz="3200" dirty="0"/>
              <a:t>Establish a consistent baseline</a:t>
            </a:r>
          </a:p>
          <a:p>
            <a:pPr marL="514350" indent="-514350">
              <a:buFont typeface="+mj-lt"/>
              <a:buAutoNum type="arabicPeriod"/>
            </a:pPr>
            <a:r>
              <a:rPr lang="en-US" sz="3200" dirty="0"/>
              <a:t>Risk-based prioritization</a:t>
            </a:r>
          </a:p>
          <a:p>
            <a:pPr marL="514350" indent="-514350">
              <a:buFont typeface="+mj-lt"/>
              <a:buAutoNum type="arabicPeriod"/>
            </a:pPr>
            <a:r>
              <a:rPr lang="en-US" sz="3200" dirty="0"/>
              <a:t>Regulatory and contractual compliance</a:t>
            </a:r>
          </a:p>
          <a:p>
            <a:pPr marL="514350" indent="-514350">
              <a:buFont typeface="+mj-lt"/>
              <a:buAutoNum type="arabicPeriod"/>
            </a:pPr>
            <a:r>
              <a:rPr lang="en-US" sz="3200" dirty="0"/>
              <a:t>Interoperability and trust</a:t>
            </a:r>
            <a:endParaRPr lang="en-US" dirty="0"/>
          </a:p>
          <a:p>
            <a:pPr marL="0" indent="0"/>
            <a:endParaRPr lang="en-US" dirty="0"/>
          </a:p>
        </p:txBody>
      </p:sp>
      <p:sp>
        <p:nvSpPr>
          <p:cNvPr id="4" name="Slide Number Placeholder 3">
            <a:extLst>
              <a:ext uri="{FF2B5EF4-FFF2-40B4-BE49-F238E27FC236}">
                <a16:creationId xmlns:a16="http://schemas.microsoft.com/office/drawing/2014/main" id="{A71B580E-3437-528E-A670-63754F49BAA8}"/>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44</a:t>
            </a:fld>
            <a:endParaRPr lang="en-US" dirty="0">
              <a:solidFill>
                <a:srgbClr val="4D4E53">
                  <a:tint val="75000"/>
                </a:srgbClr>
              </a:solidFill>
            </a:endParaRPr>
          </a:p>
        </p:txBody>
      </p:sp>
      <p:grpSp>
        <p:nvGrpSpPr>
          <p:cNvPr id="8" name="Group 7">
            <a:extLst>
              <a:ext uri="{FF2B5EF4-FFF2-40B4-BE49-F238E27FC236}">
                <a16:creationId xmlns:a16="http://schemas.microsoft.com/office/drawing/2014/main" id="{0175FC77-9E5F-6586-47D8-519098B87AB1}"/>
              </a:ext>
            </a:extLst>
          </p:cNvPr>
          <p:cNvGrpSpPr/>
          <p:nvPr/>
        </p:nvGrpSpPr>
        <p:grpSpPr>
          <a:xfrm>
            <a:off x="6705600" y="1500618"/>
            <a:ext cx="5029200" cy="1143000"/>
            <a:chOff x="6858000" y="2286000"/>
            <a:chExt cx="3352800" cy="762000"/>
          </a:xfrm>
        </p:grpSpPr>
        <p:sp>
          <p:nvSpPr>
            <p:cNvPr id="7" name="Rectangle: Rounded Corners 6">
              <a:hlinkClick r:id="rId2"/>
              <a:extLst>
                <a:ext uri="{FF2B5EF4-FFF2-40B4-BE49-F238E27FC236}">
                  <a16:creationId xmlns:a16="http://schemas.microsoft.com/office/drawing/2014/main" id="{42C53339-BCAC-90D9-4B4C-2F228CD16030}"/>
                </a:ext>
              </a:extLst>
            </p:cNvPr>
            <p:cNvSpPr/>
            <p:nvPr/>
          </p:nvSpPr>
          <p:spPr>
            <a:xfrm>
              <a:off x="6858000" y="2286000"/>
              <a:ext cx="3352800" cy="7620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1D99AD-2175-D646-3CDB-D8B64A44478B}"/>
                </a:ext>
              </a:extLst>
            </p:cNvPr>
            <p:cNvPicPr>
              <a:picLocks noChangeAspect="1"/>
            </p:cNvPicPr>
            <p:nvPr/>
          </p:nvPicPr>
          <p:blipFill>
            <a:blip r:embed="rId3"/>
            <a:stretch>
              <a:fillRect/>
            </a:stretch>
          </p:blipFill>
          <p:spPr>
            <a:xfrm>
              <a:off x="7105650" y="2466975"/>
              <a:ext cx="2857500" cy="400050"/>
            </a:xfrm>
            <a:prstGeom prst="rect">
              <a:avLst/>
            </a:prstGeom>
          </p:spPr>
        </p:pic>
      </p:grpSp>
      <p:pic>
        <p:nvPicPr>
          <p:cNvPr id="9" name="Picture 8">
            <a:hlinkClick r:id="rId4"/>
            <a:extLst>
              <a:ext uri="{FF2B5EF4-FFF2-40B4-BE49-F238E27FC236}">
                <a16:creationId xmlns:a16="http://schemas.microsoft.com/office/drawing/2014/main" id="{28850F4C-8D21-D683-3C19-6F4A11E855B7}"/>
              </a:ext>
            </a:extLst>
          </p:cNvPr>
          <p:cNvPicPr>
            <a:picLocks noChangeAspect="1"/>
          </p:cNvPicPr>
          <p:nvPr/>
        </p:nvPicPr>
        <p:blipFill>
          <a:blip r:embed="rId5"/>
          <a:stretch>
            <a:fillRect/>
          </a:stretch>
        </p:blipFill>
        <p:spPr>
          <a:xfrm>
            <a:off x="8305800" y="2982541"/>
            <a:ext cx="2495550" cy="1952625"/>
          </a:xfrm>
          <a:prstGeom prst="rect">
            <a:avLst/>
          </a:prstGeom>
        </p:spPr>
      </p:pic>
      <p:pic>
        <p:nvPicPr>
          <p:cNvPr id="10" name="Picture 9">
            <a:hlinkClick r:id="rId6"/>
            <a:extLst>
              <a:ext uri="{FF2B5EF4-FFF2-40B4-BE49-F238E27FC236}">
                <a16:creationId xmlns:a16="http://schemas.microsoft.com/office/drawing/2014/main" id="{AD14014D-2FFD-1C58-F90B-E9D128566E90}"/>
              </a:ext>
            </a:extLst>
          </p:cNvPr>
          <p:cNvPicPr>
            <a:picLocks noChangeAspect="1"/>
          </p:cNvPicPr>
          <p:nvPr/>
        </p:nvPicPr>
        <p:blipFill>
          <a:blip r:embed="rId7"/>
          <a:stretch>
            <a:fillRect/>
          </a:stretch>
        </p:blipFill>
        <p:spPr>
          <a:xfrm>
            <a:off x="6702357" y="4953000"/>
            <a:ext cx="5029200" cy="1291679"/>
          </a:xfrm>
          <a:prstGeom prst="rect">
            <a:avLst/>
          </a:prstGeom>
        </p:spPr>
      </p:pic>
    </p:spTree>
    <p:extLst>
      <p:ext uri="{BB962C8B-B14F-4D97-AF65-F5344CB8AC3E}">
        <p14:creationId xmlns:p14="http://schemas.microsoft.com/office/powerpoint/2010/main" val="2958639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Frameworks: Implementing the CIA Triad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5715000" cy="4770438"/>
          </a:xfrm>
        </p:spPr>
        <p:txBody>
          <a:bodyPr/>
          <a:lstStyle/>
          <a:p>
            <a:pPr marL="342900" indent="-342900">
              <a:buFont typeface="Arial" panose="020B0604020202020204" pitchFamily="34" charset="0"/>
              <a:buChar char="•"/>
            </a:pPr>
            <a:r>
              <a:rPr lang="en-US" sz="3200" dirty="0"/>
              <a:t>NIST Cybersecurity Framework</a:t>
            </a:r>
          </a:p>
          <a:p>
            <a:pPr marL="342900" indent="-342900">
              <a:buFont typeface="Arial" panose="020B0604020202020204" pitchFamily="34" charset="0"/>
              <a:buChar char="•"/>
            </a:pPr>
            <a:r>
              <a:rPr lang="en-US" sz="3200" dirty="0"/>
              <a:t>NIST Risk Management Framework</a:t>
            </a:r>
          </a:p>
          <a:p>
            <a:pPr marL="342900" indent="-342900">
              <a:buFont typeface="Arial" panose="020B0604020202020204" pitchFamily="34" charset="0"/>
              <a:buChar char="•"/>
            </a:pPr>
            <a:r>
              <a:rPr lang="en-US" sz="3200" dirty="0"/>
              <a:t>ISO 27001 Series</a:t>
            </a:r>
          </a:p>
          <a:p>
            <a:pPr marL="342900" indent="-342900">
              <a:buFont typeface="Arial" panose="020B0604020202020204" pitchFamily="34" charset="0"/>
              <a:buChar char="•"/>
            </a:pPr>
            <a:r>
              <a:rPr lang="en-US" sz="3200" dirty="0"/>
              <a:t>CIS (Center for Internet Security)</a:t>
            </a: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45</a:t>
            </a:fld>
            <a:endParaRPr lang="en-US" dirty="0">
              <a:solidFill>
                <a:srgbClr val="4D4E53">
                  <a:tint val="75000"/>
                </a:srgbClr>
              </a:solidFill>
            </a:endParaRPr>
          </a:p>
        </p:txBody>
      </p:sp>
      <p:grpSp>
        <p:nvGrpSpPr>
          <p:cNvPr id="8" name="Group 7">
            <a:extLst>
              <a:ext uri="{FF2B5EF4-FFF2-40B4-BE49-F238E27FC236}">
                <a16:creationId xmlns:a16="http://schemas.microsoft.com/office/drawing/2014/main" id="{5CDB9496-6EA5-C17D-EC56-F21CCB267BB2}"/>
              </a:ext>
            </a:extLst>
          </p:cNvPr>
          <p:cNvGrpSpPr/>
          <p:nvPr/>
        </p:nvGrpSpPr>
        <p:grpSpPr>
          <a:xfrm>
            <a:off x="6705600" y="1500618"/>
            <a:ext cx="5029200" cy="1143000"/>
            <a:chOff x="6858000" y="2286000"/>
            <a:chExt cx="3352800" cy="762000"/>
          </a:xfrm>
        </p:grpSpPr>
        <p:sp>
          <p:nvSpPr>
            <p:cNvPr id="7" name="Rectangle: Rounded Corners 6">
              <a:hlinkClick r:id="rId2"/>
              <a:extLst>
                <a:ext uri="{FF2B5EF4-FFF2-40B4-BE49-F238E27FC236}">
                  <a16:creationId xmlns:a16="http://schemas.microsoft.com/office/drawing/2014/main" id="{8EF6D9A5-E311-B8B6-D12D-D758D02FEB8E}"/>
                </a:ext>
              </a:extLst>
            </p:cNvPr>
            <p:cNvSpPr/>
            <p:nvPr/>
          </p:nvSpPr>
          <p:spPr>
            <a:xfrm>
              <a:off x="6858000" y="2286000"/>
              <a:ext cx="3352800" cy="7620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B8809-D9B8-6962-23EB-DAC73A02EA03}"/>
                </a:ext>
              </a:extLst>
            </p:cNvPr>
            <p:cNvPicPr>
              <a:picLocks noChangeAspect="1"/>
            </p:cNvPicPr>
            <p:nvPr/>
          </p:nvPicPr>
          <p:blipFill>
            <a:blip r:embed="rId3"/>
            <a:stretch>
              <a:fillRect/>
            </a:stretch>
          </p:blipFill>
          <p:spPr>
            <a:xfrm>
              <a:off x="7105650" y="2466975"/>
              <a:ext cx="2857500" cy="400050"/>
            </a:xfrm>
            <a:prstGeom prst="rect">
              <a:avLst/>
            </a:prstGeom>
          </p:spPr>
        </p:pic>
      </p:grpSp>
      <p:pic>
        <p:nvPicPr>
          <p:cNvPr id="9" name="Picture 8">
            <a:hlinkClick r:id="rId4"/>
            <a:extLst>
              <a:ext uri="{FF2B5EF4-FFF2-40B4-BE49-F238E27FC236}">
                <a16:creationId xmlns:a16="http://schemas.microsoft.com/office/drawing/2014/main" id="{83435A8E-E51D-AF19-78F7-4EC252B989BB}"/>
              </a:ext>
            </a:extLst>
          </p:cNvPr>
          <p:cNvPicPr>
            <a:picLocks noChangeAspect="1"/>
          </p:cNvPicPr>
          <p:nvPr/>
        </p:nvPicPr>
        <p:blipFill>
          <a:blip r:embed="rId5"/>
          <a:stretch>
            <a:fillRect/>
          </a:stretch>
        </p:blipFill>
        <p:spPr>
          <a:xfrm>
            <a:off x="8305800" y="2982541"/>
            <a:ext cx="2495550" cy="1952625"/>
          </a:xfrm>
          <a:prstGeom prst="rect">
            <a:avLst/>
          </a:prstGeom>
        </p:spPr>
      </p:pic>
      <p:pic>
        <p:nvPicPr>
          <p:cNvPr id="10" name="Picture 9">
            <a:hlinkClick r:id="rId6"/>
            <a:extLst>
              <a:ext uri="{FF2B5EF4-FFF2-40B4-BE49-F238E27FC236}">
                <a16:creationId xmlns:a16="http://schemas.microsoft.com/office/drawing/2014/main" id="{DB861456-45A2-AFFF-5B94-D938594FF04D}"/>
              </a:ext>
            </a:extLst>
          </p:cNvPr>
          <p:cNvPicPr>
            <a:picLocks noChangeAspect="1"/>
          </p:cNvPicPr>
          <p:nvPr/>
        </p:nvPicPr>
        <p:blipFill>
          <a:blip r:embed="rId7"/>
          <a:stretch>
            <a:fillRect/>
          </a:stretch>
        </p:blipFill>
        <p:spPr>
          <a:xfrm>
            <a:off x="6702357" y="4953000"/>
            <a:ext cx="5029200" cy="1291679"/>
          </a:xfrm>
          <a:prstGeom prst="rect">
            <a:avLst/>
          </a:prstGeom>
        </p:spPr>
      </p:pic>
    </p:spTree>
    <p:extLst>
      <p:ext uri="{BB962C8B-B14F-4D97-AF65-F5344CB8AC3E}">
        <p14:creationId xmlns:p14="http://schemas.microsoft.com/office/powerpoint/2010/main" val="996880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10B3-75A4-E5B4-C2D1-2E94E66EB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AEAE4-5572-93EB-98B6-3E7D7F5A783E}"/>
              </a:ext>
            </a:extLst>
          </p:cNvPr>
          <p:cNvSpPr>
            <a:spLocks noGrp="1"/>
          </p:cNvSpPr>
          <p:nvPr>
            <p:ph type="title"/>
          </p:nvPr>
        </p:nvSpPr>
        <p:spPr>
          <a:xfrm>
            <a:off x="609600" y="457200"/>
            <a:ext cx="10972800" cy="457200"/>
          </a:xfrm>
        </p:spPr>
        <p:txBody>
          <a:bodyPr/>
          <a:lstStyle/>
          <a:p>
            <a:r>
              <a:rPr lang="en-US" dirty="0"/>
              <a:t>NIST Cybersecurity Framework</a:t>
            </a:r>
          </a:p>
        </p:txBody>
      </p:sp>
      <p:sp>
        <p:nvSpPr>
          <p:cNvPr id="3" name="Content Placeholder 2">
            <a:extLst>
              <a:ext uri="{FF2B5EF4-FFF2-40B4-BE49-F238E27FC236}">
                <a16:creationId xmlns:a16="http://schemas.microsoft.com/office/drawing/2014/main" id="{06BCA538-F23D-799A-B1C0-F2DDF5EC70E5}"/>
              </a:ext>
            </a:extLst>
          </p:cNvPr>
          <p:cNvSpPr>
            <a:spLocks noGrp="1"/>
          </p:cNvSpPr>
          <p:nvPr>
            <p:ph idx="1"/>
          </p:nvPr>
        </p:nvSpPr>
        <p:spPr>
          <a:xfrm>
            <a:off x="609600" y="1597026"/>
            <a:ext cx="5715000" cy="4770438"/>
          </a:xfrm>
        </p:spPr>
        <p:txBody>
          <a:bodyPr/>
          <a:lstStyle/>
          <a:p>
            <a:pPr marL="342900" indent="-342900">
              <a:buFont typeface="Arial" panose="020B0604020202020204" pitchFamily="34" charset="0"/>
              <a:buChar char="•"/>
            </a:pPr>
            <a:r>
              <a:rPr lang="en-US" b="1" dirty="0"/>
              <a:t>Govern</a:t>
            </a:r>
            <a:r>
              <a:rPr lang="en-US" dirty="0"/>
              <a:t>: Aligning security with the organizations mission</a:t>
            </a:r>
          </a:p>
          <a:p>
            <a:pPr marL="342900" indent="-342900">
              <a:buFont typeface="Arial" panose="020B0604020202020204" pitchFamily="34" charset="0"/>
              <a:buChar char="•"/>
            </a:pPr>
            <a:r>
              <a:rPr lang="en-US" b="1" dirty="0"/>
              <a:t>Identify</a:t>
            </a:r>
            <a:r>
              <a:rPr lang="en-US" dirty="0"/>
              <a:t>: Knowing the environment and its vulnerabilities</a:t>
            </a:r>
          </a:p>
          <a:p>
            <a:pPr marL="342900" indent="-342900">
              <a:buFont typeface="Arial" panose="020B0604020202020204" pitchFamily="34" charset="0"/>
              <a:buChar char="•"/>
            </a:pPr>
            <a:r>
              <a:rPr lang="en-US" b="1" dirty="0"/>
              <a:t>Protect</a:t>
            </a:r>
            <a:r>
              <a:rPr lang="en-US" dirty="0"/>
              <a:t>: Reducing the attack surface and securing data</a:t>
            </a:r>
          </a:p>
          <a:p>
            <a:pPr marL="342900" indent="-342900">
              <a:buFont typeface="Arial" panose="020B0604020202020204" pitchFamily="34" charset="0"/>
              <a:buChar char="•"/>
            </a:pPr>
            <a:r>
              <a:rPr lang="en-US" b="1" dirty="0"/>
              <a:t>Detect</a:t>
            </a:r>
            <a:r>
              <a:rPr lang="en-US" dirty="0"/>
              <a:t>: Identifying anomalies and malicious activity early</a:t>
            </a:r>
          </a:p>
          <a:p>
            <a:pPr marL="342900" indent="-342900">
              <a:buFont typeface="Arial" panose="020B0604020202020204" pitchFamily="34" charset="0"/>
              <a:buChar char="•"/>
            </a:pPr>
            <a:r>
              <a:rPr lang="en-US" b="1" dirty="0"/>
              <a:t>Respond</a:t>
            </a:r>
            <a:r>
              <a:rPr lang="en-US" dirty="0"/>
              <a:t>: Taking decisive action to stop an incident</a:t>
            </a:r>
          </a:p>
          <a:p>
            <a:pPr marL="342900" indent="-342900">
              <a:buFont typeface="Arial" panose="020B0604020202020204" pitchFamily="34" charset="0"/>
              <a:buChar char="•"/>
            </a:pPr>
            <a:r>
              <a:rPr lang="en-US" b="1" dirty="0"/>
              <a:t>Recover</a:t>
            </a:r>
            <a:r>
              <a:rPr lang="en-US" dirty="0"/>
              <a:t>: Returning to "business as usual" post-incident</a:t>
            </a:r>
          </a:p>
        </p:txBody>
      </p:sp>
      <p:sp>
        <p:nvSpPr>
          <p:cNvPr id="4" name="Slide Number Placeholder 3">
            <a:extLst>
              <a:ext uri="{FF2B5EF4-FFF2-40B4-BE49-F238E27FC236}">
                <a16:creationId xmlns:a16="http://schemas.microsoft.com/office/drawing/2014/main" id="{496425A7-FD5B-5034-3D9D-E0767F1D1D34}"/>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46</a:t>
            </a:fld>
            <a:endParaRPr lang="en-US" dirty="0">
              <a:solidFill>
                <a:srgbClr val="4D4E53">
                  <a:tint val="75000"/>
                </a:srgbClr>
              </a:solidFill>
            </a:endParaRPr>
          </a:p>
        </p:txBody>
      </p:sp>
      <p:pic>
        <p:nvPicPr>
          <p:cNvPr id="9" name="Picture 8">
            <a:hlinkClick r:id="rId2"/>
            <a:extLst>
              <a:ext uri="{FF2B5EF4-FFF2-40B4-BE49-F238E27FC236}">
                <a16:creationId xmlns:a16="http://schemas.microsoft.com/office/drawing/2014/main" id="{F2170106-738A-43B5-9A97-2FB40EA6D5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1489" y="1597026"/>
            <a:ext cx="4631018" cy="4631018"/>
          </a:xfrm>
          <a:prstGeom prst="rect">
            <a:avLst/>
          </a:prstGeom>
        </p:spPr>
      </p:pic>
      <p:sp>
        <p:nvSpPr>
          <p:cNvPr id="5" name="TextBox 4">
            <a:extLst>
              <a:ext uri="{FF2B5EF4-FFF2-40B4-BE49-F238E27FC236}">
                <a16:creationId xmlns:a16="http://schemas.microsoft.com/office/drawing/2014/main" id="{52DCBD99-3875-C1D9-9EA6-37A0769620D6}"/>
              </a:ext>
            </a:extLst>
          </p:cNvPr>
          <p:cNvSpPr txBox="1"/>
          <p:nvPr/>
        </p:nvSpPr>
        <p:spPr>
          <a:xfrm>
            <a:off x="5410200" y="6182798"/>
            <a:ext cx="3890809" cy="369332"/>
          </a:xfrm>
          <a:prstGeom prst="rect">
            <a:avLst/>
          </a:prstGeom>
          <a:noFill/>
        </p:spPr>
        <p:txBody>
          <a:bodyPr wrap="none" rtlCol="0">
            <a:spAutoFit/>
          </a:bodyPr>
          <a:lstStyle/>
          <a:p>
            <a:r>
              <a:rPr lang="en-US" dirty="0">
                <a:hlinkClick r:id="rId2"/>
              </a:rPr>
              <a:t>Building a Cybersecurity Framework</a:t>
            </a:r>
            <a:endParaRPr lang="en-US" dirty="0"/>
          </a:p>
        </p:txBody>
      </p:sp>
    </p:spTree>
    <p:extLst>
      <p:ext uri="{BB962C8B-B14F-4D97-AF65-F5344CB8AC3E}">
        <p14:creationId xmlns:p14="http://schemas.microsoft.com/office/powerpoint/2010/main" val="278955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6138-F67C-BBA2-1148-7C94D0A4B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4364A-7EB9-D85D-E647-DC1E9F48A6B2}"/>
              </a:ext>
            </a:extLst>
          </p:cNvPr>
          <p:cNvSpPr>
            <a:spLocks noGrp="1"/>
          </p:cNvSpPr>
          <p:nvPr>
            <p:ph type="title"/>
          </p:nvPr>
        </p:nvSpPr>
        <p:spPr>
          <a:xfrm>
            <a:off x="609600" y="457200"/>
            <a:ext cx="10972800" cy="457200"/>
          </a:xfrm>
        </p:spPr>
        <p:txBody>
          <a:bodyPr/>
          <a:lstStyle/>
          <a:p>
            <a:r>
              <a:rPr lang="en-US" dirty="0"/>
              <a:t>NIST Privacy Framework</a:t>
            </a:r>
          </a:p>
        </p:txBody>
      </p:sp>
      <p:sp>
        <p:nvSpPr>
          <p:cNvPr id="4" name="Slide Number Placeholder 3">
            <a:extLst>
              <a:ext uri="{FF2B5EF4-FFF2-40B4-BE49-F238E27FC236}">
                <a16:creationId xmlns:a16="http://schemas.microsoft.com/office/drawing/2014/main" id="{C294708F-E31B-0871-794E-B135C40EA7C8}"/>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47</a:t>
            </a:fld>
            <a:endParaRPr lang="en-US" dirty="0">
              <a:solidFill>
                <a:srgbClr val="4D4E53">
                  <a:tint val="75000"/>
                </a:srgbClr>
              </a:solidFill>
            </a:endParaRPr>
          </a:p>
        </p:txBody>
      </p:sp>
      <p:pic>
        <p:nvPicPr>
          <p:cNvPr id="9" name="Picture 8">
            <a:hlinkClick r:id="rId3"/>
            <a:extLst>
              <a:ext uri="{FF2B5EF4-FFF2-40B4-BE49-F238E27FC236}">
                <a16:creationId xmlns:a16="http://schemas.microsoft.com/office/drawing/2014/main" id="{2387B287-C1F3-0F67-3345-49B2FC2F11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38144" y="1597026"/>
            <a:ext cx="4437708" cy="4631018"/>
          </a:xfrm>
          <a:prstGeom prst="rect">
            <a:avLst/>
          </a:prstGeom>
        </p:spPr>
      </p:pic>
      <p:sp>
        <p:nvSpPr>
          <p:cNvPr id="8" name="Content Placeholder 7">
            <a:extLst>
              <a:ext uri="{FF2B5EF4-FFF2-40B4-BE49-F238E27FC236}">
                <a16:creationId xmlns:a16="http://schemas.microsoft.com/office/drawing/2014/main" id="{337BEEAA-9D11-18AD-F45D-72FECDADC954}"/>
              </a:ext>
            </a:extLst>
          </p:cNvPr>
          <p:cNvSpPr>
            <a:spLocks noGrp="1"/>
          </p:cNvSpPr>
          <p:nvPr>
            <p:ph idx="1"/>
          </p:nvPr>
        </p:nvSpPr>
        <p:spPr>
          <a:xfrm>
            <a:off x="609600" y="1597026"/>
            <a:ext cx="6528544" cy="4529138"/>
          </a:xfrm>
        </p:spPr>
        <p:txBody>
          <a:bodyPr/>
          <a:lstStyle/>
          <a:p>
            <a:pPr marL="342900" indent="-342900">
              <a:buFont typeface="Arial" panose="020B0604020202020204" pitchFamily="34" charset="0"/>
              <a:buChar char="•"/>
            </a:pPr>
            <a:r>
              <a:rPr lang="en-US" sz="2300" b="1" dirty="0"/>
              <a:t>Govern-P</a:t>
            </a:r>
            <a:r>
              <a:rPr lang="en-US" sz="2300" dirty="0"/>
              <a:t>: Establish the governance, policies, and leadership oversight to prioritize privacy</a:t>
            </a:r>
          </a:p>
          <a:p>
            <a:pPr marL="342900" indent="-342900">
              <a:buFont typeface="Arial" panose="020B0604020202020204" pitchFamily="34" charset="0"/>
              <a:buChar char="•"/>
            </a:pPr>
            <a:r>
              <a:rPr lang="en-US" sz="2300" b="1" dirty="0"/>
              <a:t>Identify-P</a:t>
            </a:r>
            <a:r>
              <a:rPr lang="en-US" sz="2300" dirty="0"/>
              <a:t>: Map the data ecosystem to understand what personal info is processed and why</a:t>
            </a:r>
          </a:p>
          <a:p>
            <a:pPr marL="342900" indent="-342900">
              <a:buFont typeface="Arial" panose="020B0604020202020204" pitchFamily="34" charset="0"/>
              <a:buChar char="•"/>
            </a:pPr>
            <a:r>
              <a:rPr lang="en-US" sz="2300" b="1" dirty="0"/>
              <a:t>Control-P</a:t>
            </a:r>
            <a:r>
              <a:rPr lang="en-US" sz="2300" dirty="0"/>
              <a:t>: Implement technical tools that enable granular data management and minimization</a:t>
            </a:r>
          </a:p>
          <a:p>
            <a:pPr marL="342900" indent="-342900">
              <a:buFont typeface="Arial" panose="020B0604020202020204" pitchFamily="34" charset="0"/>
              <a:buChar char="•"/>
            </a:pPr>
            <a:r>
              <a:rPr lang="en-US" sz="2300" b="1" dirty="0"/>
              <a:t>Communicate-P</a:t>
            </a:r>
            <a:r>
              <a:rPr lang="en-US" sz="2300" dirty="0"/>
              <a:t>: Ensure transparency through clear notices and dialogues regarding data usage</a:t>
            </a:r>
          </a:p>
          <a:p>
            <a:pPr marL="342900" indent="-342900">
              <a:buFont typeface="Arial" panose="020B0604020202020204" pitchFamily="34" charset="0"/>
              <a:buChar char="•"/>
            </a:pPr>
            <a:r>
              <a:rPr lang="en-US" sz="2300" b="1" dirty="0"/>
              <a:t>Protect-P</a:t>
            </a:r>
            <a:r>
              <a:rPr lang="en-US" sz="2300" dirty="0"/>
              <a:t>: Apply targeted security safeguards to prevent unauthorized data access or loss.</a:t>
            </a:r>
          </a:p>
        </p:txBody>
      </p:sp>
    </p:spTree>
    <p:extLst>
      <p:ext uri="{BB962C8B-B14F-4D97-AF65-F5344CB8AC3E}">
        <p14:creationId xmlns:p14="http://schemas.microsoft.com/office/powerpoint/2010/main" val="3389870410"/>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F438-ED87-E7F4-BC31-8D621924B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363AE-6ADE-D127-1236-7CC3A8E3C9C6}"/>
              </a:ext>
            </a:extLst>
          </p:cNvPr>
          <p:cNvSpPr>
            <a:spLocks noGrp="1"/>
          </p:cNvSpPr>
          <p:nvPr>
            <p:ph type="title"/>
          </p:nvPr>
        </p:nvSpPr>
        <p:spPr>
          <a:xfrm>
            <a:off x="609600" y="457200"/>
            <a:ext cx="10972800" cy="457200"/>
          </a:xfrm>
        </p:spPr>
        <p:txBody>
          <a:bodyPr/>
          <a:lstStyle/>
          <a:p>
            <a:r>
              <a:rPr lang="en-US" dirty="0"/>
              <a:t>NIST and Medical Devices (MDS2)</a:t>
            </a:r>
          </a:p>
        </p:txBody>
      </p:sp>
      <p:sp>
        <p:nvSpPr>
          <p:cNvPr id="4" name="Slide Number Placeholder 3">
            <a:extLst>
              <a:ext uri="{FF2B5EF4-FFF2-40B4-BE49-F238E27FC236}">
                <a16:creationId xmlns:a16="http://schemas.microsoft.com/office/drawing/2014/main" id="{CD69639B-6146-6C42-87CA-12BF3D28C6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48</a:t>
            </a:fld>
            <a:endParaRPr lang="en-US" dirty="0">
              <a:solidFill>
                <a:srgbClr val="4D4E53">
                  <a:tint val="75000"/>
                </a:srgbClr>
              </a:solidFill>
            </a:endParaRPr>
          </a:p>
        </p:txBody>
      </p:sp>
      <p:pic>
        <p:nvPicPr>
          <p:cNvPr id="9" name="Picture 8">
            <a:hlinkClick r:id="rId2"/>
            <a:extLst>
              <a:ext uri="{FF2B5EF4-FFF2-40B4-BE49-F238E27FC236}">
                <a16:creationId xmlns:a16="http://schemas.microsoft.com/office/drawing/2014/main" id="{B59A24DB-086C-6069-7E9F-5630A11D9C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80250" y="1597026"/>
            <a:ext cx="3353495" cy="4631018"/>
          </a:xfrm>
          <a:prstGeom prst="rect">
            <a:avLst/>
          </a:prstGeom>
        </p:spPr>
      </p:pic>
      <p:sp>
        <p:nvSpPr>
          <p:cNvPr id="8" name="Content Placeholder 7">
            <a:extLst>
              <a:ext uri="{FF2B5EF4-FFF2-40B4-BE49-F238E27FC236}">
                <a16:creationId xmlns:a16="http://schemas.microsoft.com/office/drawing/2014/main" id="{07453EF3-B568-1F4E-27DE-45BC7CEEFF6D}"/>
              </a:ext>
            </a:extLst>
          </p:cNvPr>
          <p:cNvSpPr>
            <a:spLocks noGrp="1"/>
          </p:cNvSpPr>
          <p:nvPr>
            <p:ph idx="1"/>
          </p:nvPr>
        </p:nvSpPr>
        <p:spPr>
          <a:xfrm>
            <a:off x="609600" y="1597026"/>
            <a:ext cx="6528544" cy="4529138"/>
          </a:xfrm>
        </p:spPr>
        <p:txBody>
          <a:bodyPr/>
          <a:lstStyle/>
          <a:p>
            <a:pPr marL="0" indent="0"/>
            <a:r>
              <a:rPr lang="en-US" sz="2300" b="1" dirty="0"/>
              <a:t>MDS2</a:t>
            </a:r>
            <a:r>
              <a:rPr lang="en-US" sz="2300" dirty="0"/>
              <a:t>: A standardized document that discloses a medical device's security capabilities to help healthcare providers manage risk and compliance.</a:t>
            </a:r>
          </a:p>
          <a:p>
            <a:pPr marL="342900" indent="-342900">
              <a:buFont typeface="Arial" panose="020B0604020202020204" pitchFamily="34" charset="0"/>
              <a:buChar char="•"/>
            </a:pPr>
            <a:r>
              <a:rPr lang="en-US" sz="2300" dirty="0"/>
              <a:t>Management of PII</a:t>
            </a:r>
          </a:p>
          <a:p>
            <a:pPr marL="342900" indent="-342900">
              <a:buFont typeface="Arial" panose="020B0604020202020204" pitchFamily="34" charset="0"/>
              <a:buChar char="•"/>
            </a:pPr>
            <a:r>
              <a:rPr lang="en-US" sz="2300" dirty="0"/>
              <a:t>Audit controls</a:t>
            </a:r>
          </a:p>
          <a:p>
            <a:pPr marL="342900" indent="-342900">
              <a:buFont typeface="Arial" panose="020B0604020202020204" pitchFamily="34" charset="0"/>
              <a:buChar char="•"/>
            </a:pPr>
            <a:r>
              <a:rPr lang="en-US" sz="2300" dirty="0"/>
              <a:t>Authentication</a:t>
            </a:r>
          </a:p>
          <a:p>
            <a:pPr marL="342900" indent="-342900">
              <a:buFont typeface="Arial" panose="020B0604020202020204" pitchFamily="34" charset="0"/>
              <a:buChar char="•"/>
            </a:pPr>
            <a:r>
              <a:rPr lang="en-US" sz="2300" dirty="0"/>
              <a:t>Data transmission</a:t>
            </a:r>
          </a:p>
          <a:p>
            <a:pPr marL="342900" indent="-342900">
              <a:buFont typeface="Arial" panose="020B0604020202020204" pitchFamily="34" charset="0"/>
              <a:buChar char="•"/>
            </a:pPr>
            <a:r>
              <a:rPr lang="en-US" sz="2300" dirty="0"/>
              <a:t>Patching and updates</a:t>
            </a:r>
          </a:p>
          <a:p>
            <a:pPr marL="342900" indent="-342900">
              <a:buFont typeface="Arial" panose="020B0604020202020204" pitchFamily="34" charset="0"/>
              <a:buChar char="•"/>
            </a:pPr>
            <a:r>
              <a:rPr lang="en-US" sz="2300" dirty="0"/>
              <a:t>Malware protection</a:t>
            </a:r>
          </a:p>
          <a:p>
            <a:pPr marL="342900" indent="-342900">
              <a:buFont typeface="Arial" panose="020B0604020202020204" pitchFamily="34" charset="0"/>
              <a:buChar char="•"/>
            </a:pPr>
            <a:endParaRPr lang="en-US" sz="2300" dirty="0"/>
          </a:p>
        </p:txBody>
      </p:sp>
    </p:spTree>
    <p:extLst>
      <p:ext uri="{BB962C8B-B14F-4D97-AF65-F5344CB8AC3E}">
        <p14:creationId xmlns:p14="http://schemas.microsoft.com/office/powerpoint/2010/main" val="1046918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VA Cybersecurity Strategy</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49</a:t>
            </a:fld>
            <a:endParaRPr lang="en-US" dirty="0">
              <a:solidFill>
                <a:srgbClr val="4D4E53">
                  <a:tint val="75000"/>
                </a:srgbClr>
              </a:solidFill>
            </a:endParaRPr>
          </a:p>
        </p:txBody>
      </p:sp>
      <p:pic>
        <p:nvPicPr>
          <p:cNvPr id="10" name="Picture 9">
            <a:extLst>
              <a:ext uri="{FF2B5EF4-FFF2-40B4-BE49-F238E27FC236}">
                <a16:creationId xmlns:a16="http://schemas.microsoft.com/office/drawing/2014/main" id="{F214CB98-508F-74AE-8460-4692CC0FB4DC}"/>
              </a:ext>
            </a:extLst>
          </p:cNvPr>
          <p:cNvPicPr>
            <a:picLocks noChangeAspect="1"/>
          </p:cNvPicPr>
          <p:nvPr/>
        </p:nvPicPr>
        <p:blipFill>
          <a:blip r:embed="rId2"/>
          <a:stretch>
            <a:fillRect/>
          </a:stretch>
        </p:blipFill>
        <p:spPr>
          <a:xfrm>
            <a:off x="1752600" y="1463093"/>
            <a:ext cx="3810000" cy="493655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B951E03-2DA2-C928-1267-C6824B1DEF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32243" y="1466287"/>
            <a:ext cx="3805699" cy="49365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2995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Why is cybersecurity an issue?</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p:txBody>
          <a:bodyPr/>
          <a:lstStyle/>
          <a:p>
            <a:pPr marL="342900" indent="-342900">
              <a:buFont typeface="Arial" panose="020B0604020202020204" pitchFamily="34" charset="0"/>
              <a:buChar char="•"/>
            </a:pPr>
            <a:r>
              <a:rPr lang="en-US" sz="3200" dirty="0"/>
              <a:t>Originally all networks used open and unsecure protocols</a:t>
            </a:r>
          </a:p>
          <a:p>
            <a:pPr marL="342900" indent="-342900">
              <a:buFont typeface="Arial" panose="020B0604020202020204" pitchFamily="34" charset="0"/>
              <a:buChar char="•"/>
            </a:pPr>
            <a:r>
              <a:rPr lang="en-US" sz="3200" dirty="0"/>
              <a:t>All data was stored and transmitted in a clear-text format</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a:t>
            </a:fld>
            <a:endParaRPr lang="en-US" dirty="0">
              <a:solidFill>
                <a:srgbClr val="4D4E53">
                  <a:tint val="75000"/>
                </a:srgbClr>
              </a:solidFill>
            </a:endParaRPr>
          </a:p>
        </p:txBody>
      </p:sp>
      <p:pic>
        <p:nvPicPr>
          <p:cNvPr id="6" name="Picture 5" descr="A green car with black roof&#10;&#10;Description automatically generated">
            <a:extLst>
              <a:ext uri="{FF2B5EF4-FFF2-40B4-BE49-F238E27FC236}">
                <a16:creationId xmlns:a16="http://schemas.microsoft.com/office/drawing/2014/main" id="{86C3E513-A257-E8FD-4511-4236BB1AD0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638" y="2800283"/>
            <a:ext cx="3886200" cy="3886200"/>
          </a:xfrm>
          <a:prstGeom prst="rect">
            <a:avLst/>
          </a:prstGeom>
        </p:spPr>
      </p:pic>
      <p:pic>
        <p:nvPicPr>
          <p:cNvPr id="8" name="Graphic 7">
            <a:extLst>
              <a:ext uri="{FF2B5EF4-FFF2-40B4-BE49-F238E27FC236}">
                <a16:creationId xmlns:a16="http://schemas.microsoft.com/office/drawing/2014/main" id="{22F36DE8-7B29-E951-9F4E-9A8FCFA80C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8524" y="3322650"/>
            <a:ext cx="4822838" cy="2309213"/>
          </a:xfrm>
          <a:prstGeom prst="rect">
            <a:avLst/>
          </a:prstGeom>
        </p:spPr>
      </p:pic>
      <p:sp>
        <p:nvSpPr>
          <p:cNvPr id="9" name="TextBox 8">
            <a:extLst>
              <a:ext uri="{FF2B5EF4-FFF2-40B4-BE49-F238E27FC236}">
                <a16:creationId xmlns:a16="http://schemas.microsoft.com/office/drawing/2014/main" id="{8264859A-615D-33DB-4020-862709A5102F}"/>
              </a:ext>
            </a:extLst>
          </p:cNvPr>
          <p:cNvSpPr txBox="1"/>
          <p:nvPr/>
        </p:nvSpPr>
        <p:spPr>
          <a:xfrm>
            <a:off x="1160545" y="5718690"/>
            <a:ext cx="3186385" cy="461665"/>
          </a:xfrm>
          <a:prstGeom prst="rect">
            <a:avLst/>
          </a:prstGeom>
          <a:noFill/>
        </p:spPr>
        <p:txBody>
          <a:bodyPr wrap="none" rtlCol="0">
            <a:spAutoFit/>
          </a:bodyPr>
          <a:lstStyle/>
          <a:p>
            <a:r>
              <a:rPr lang="en-US" sz="2400" dirty="0">
                <a:latin typeface="+mn-lt"/>
              </a:rPr>
              <a:t>Very few safety features</a:t>
            </a:r>
          </a:p>
        </p:txBody>
      </p:sp>
      <p:sp>
        <p:nvSpPr>
          <p:cNvPr id="11" name="TextBox 10">
            <a:extLst>
              <a:ext uri="{FF2B5EF4-FFF2-40B4-BE49-F238E27FC236}">
                <a16:creationId xmlns:a16="http://schemas.microsoft.com/office/drawing/2014/main" id="{DB3DA39A-B149-E70A-5DF1-08E8E6746696}"/>
              </a:ext>
            </a:extLst>
          </p:cNvPr>
          <p:cNvSpPr txBox="1"/>
          <p:nvPr/>
        </p:nvSpPr>
        <p:spPr>
          <a:xfrm>
            <a:off x="7568469" y="5785149"/>
            <a:ext cx="2802947" cy="461665"/>
          </a:xfrm>
          <a:prstGeom prst="rect">
            <a:avLst/>
          </a:prstGeom>
          <a:noFill/>
        </p:spPr>
        <p:txBody>
          <a:bodyPr wrap="none" rtlCol="0">
            <a:spAutoFit/>
          </a:bodyPr>
          <a:lstStyle/>
          <a:p>
            <a:r>
              <a:rPr lang="en-US" sz="2400" dirty="0">
                <a:latin typeface="+mn-lt"/>
              </a:rPr>
              <a:t>Many safety features</a:t>
            </a:r>
          </a:p>
        </p:txBody>
      </p:sp>
    </p:spTree>
    <p:extLst>
      <p:ext uri="{BB962C8B-B14F-4D97-AF65-F5344CB8AC3E}">
        <p14:creationId xmlns:p14="http://schemas.microsoft.com/office/powerpoint/2010/main" val="689979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1E03-0AE9-7292-B078-9C0933CF7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744DD-78DC-2D38-9825-B724CE32E256}"/>
              </a:ext>
            </a:extLst>
          </p:cNvPr>
          <p:cNvSpPr>
            <a:spLocks noGrp="1"/>
          </p:cNvSpPr>
          <p:nvPr>
            <p:ph type="title"/>
          </p:nvPr>
        </p:nvSpPr>
        <p:spPr>
          <a:xfrm>
            <a:off x="609600" y="457200"/>
            <a:ext cx="10972800" cy="457200"/>
          </a:xfrm>
        </p:spPr>
        <p:txBody>
          <a:bodyPr/>
          <a:lstStyle/>
          <a:p>
            <a:r>
              <a:rPr lang="en-US" dirty="0"/>
              <a:t>Module 2 Objectives</a:t>
            </a:r>
          </a:p>
        </p:txBody>
      </p:sp>
      <p:sp>
        <p:nvSpPr>
          <p:cNvPr id="4" name="Slide Number Placeholder 3">
            <a:extLst>
              <a:ext uri="{FF2B5EF4-FFF2-40B4-BE49-F238E27FC236}">
                <a16:creationId xmlns:a16="http://schemas.microsoft.com/office/drawing/2014/main" id="{C49291EC-50E2-D135-FF5C-FEE2087D7544}"/>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50</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1F6DD8D2-6807-1000-E4E0-C1E3DC81B710}"/>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dirty="0"/>
              <a:t>Identify the most common vulnerabilities within healthcare systems</a:t>
            </a:r>
          </a:p>
          <a:p>
            <a:pPr marL="342900" indent="-342900">
              <a:buFont typeface="Arial" panose="020B0604020202020204" pitchFamily="34" charset="0"/>
              <a:buChar char="•"/>
            </a:pPr>
            <a:r>
              <a:rPr lang="en-US" dirty="0"/>
              <a:t>Discuss the role of CISA and NIST in identifying vulnerabilities and remediations</a:t>
            </a:r>
          </a:p>
          <a:p>
            <a:pPr marL="342900" indent="-342900">
              <a:buFont typeface="Arial" panose="020B0604020202020204" pitchFamily="34" charset="0"/>
              <a:buChar char="•"/>
            </a:pPr>
            <a:r>
              <a:rPr lang="en-US" dirty="0"/>
              <a:t>Practice navigating the National Vulnerability Database and Known Exploited Vulnerabilities</a:t>
            </a:r>
          </a:p>
          <a:p>
            <a:pPr marL="342900" indent="-342900">
              <a:buFont typeface="Arial" panose="020B0604020202020204" pitchFamily="34" charset="0"/>
              <a:buChar char="•"/>
            </a:pPr>
            <a:r>
              <a:rPr lang="en-US" dirty="0"/>
              <a:t>Understand the role of AI in Cybersecurity</a:t>
            </a:r>
          </a:p>
        </p:txBody>
      </p:sp>
      <p:pic>
        <p:nvPicPr>
          <p:cNvPr id="7" name="Graphic 6">
            <a:extLst>
              <a:ext uri="{FF2B5EF4-FFF2-40B4-BE49-F238E27FC236}">
                <a16:creationId xmlns:a16="http://schemas.microsoft.com/office/drawing/2014/main" id="{4A99B908-C283-5156-0F90-55A4625D04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0" y="1828800"/>
            <a:ext cx="3467682" cy="3810000"/>
          </a:xfrm>
          <a:prstGeom prst="rect">
            <a:avLst/>
          </a:prstGeom>
        </p:spPr>
      </p:pic>
    </p:spTree>
    <p:extLst>
      <p:ext uri="{BB962C8B-B14F-4D97-AF65-F5344CB8AC3E}">
        <p14:creationId xmlns:p14="http://schemas.microsoft.com/office/powerpoint/2010/main" val="843434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791201" cy="4770438"/>
          </a:xfrm>
        </p:spPr>
        <p:txBody>
          <a:bodyPr/>
          <a:lstStyle/>
          <a:p>
            <a:pPr marL="342900" indent="-342900">
              <a:buFont typeface="Arial" panose="020B0604020202020204" pitchFamily="34" charset="0"/>
              <a:buChar char="•"/>
            </a:pPr>
            <a:r>
              <a:rPr lang="en-US" sz="3200" dirty="0"/>
              <a:t>Malware</a:t>
            </a:r>
          </a:p>
          <a:p>
            <a:pPr marL="576263" lvl="1" indent="-342900">
              <a:buFont typeface="Arial" panose="020B0604020202020204" pitchFamily="34" charset="0"/>
              <a:buChar char="•"/>
            </a:pPr>
            <a:r>
              <a:rPr lang="en-US" sz="2800" dirty="0"/>
              <a:t>Viruses</a:t>
            </a:r>
          </a:p>
          <a:p>
            <a:pPr marL="576263" lvl="1" indent="-342900">
              <a:buFont typeface="Arial" panose="020B0604020202020204" pitchFamily="34" charset="0"/>
              <a:buChar char="•"/>
            </a:pPr>
            <a:r>
              <a:rPr lang="en-US" sz="2800" dirty="0"/>
              <a:t>Worms</a:t>
            </a:r>
          </a:p>
          <a:p>
            <a:pPr marL="576263" lvl="1" indent="-342900">
              <a:buFont typeface="Arial" panose="020B0604020202020204" pitchFamily="34" charset="0"/>
              <a:buChar char="•"/>
            </a:pPr>
            <a:r>
              <a:rPr lang="en-US" sz="2800" dirty="0"/>
              <a:t>Trojans</a:t>
            </a:r>
          </a:p>
          <a:p>
            <a:pPr marL="576263" lvl="1" indent="-342900">
              <a:buFont typeface="Arial" panose="020B0604020202020204" pitchFamily="34" charset="0"/>
              <a:buChar char="•"/>
            </a:pPr>
            <a:r>
              <a:rPr lang="en-US" sz="2800" dirty="0"/>
              <a:t>Ransomware</a:t>
            </a:r>
          </a:p>
          <a:p>
            <a:pPr marL="576263" lvl="1" indent="-342900">
              <a:buFont typeface="Arial" panose="020B0604020202020204" pitchFamily="34" charset="0"/>
              <a:buChar char="•"/>
            </a:pPr>
            <a:r>
              <a:rPr lang="en-US" sz="2800" dirty="0"/>
              <a:t>Spyware</a:t>
            </a:r>
          </a:p>
          <a:p>
            <a:pPr marL="576263" lvl="1" indent="-342900">
              <a:buFont typeface="Arial" panose="020B0604020202020204" pitchFamily="34" charset="0"/>
              <a:buChar char="•"/>
            </a:pPr>
            <a:r>
              <a:rPr lang="en-US" sz="2800" dirty="0"/>
              <a:t>Adware</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51</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4460FAF1-C3EE-772E-09CC-A560AF4CA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07000" y="1614011"/>
            <a:ext cx="5791200" cy="4053841"/>
          </a:xfrm>
          <a:prstGeom prst="rect">
            <a:avLst/>
          </a:prstGeom>
        </p:spPr>
      </p:pic>
    </p:spTree>
    <p:extLst>
      <p:ext uri="{BB962C8B-B14F-4D97-AF65-F5344CB8AC3E}">
        <p14:creationId xmlns:p14="http://schemas.microsoft.com/office/powerpoint/2010/main" val="1670791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6096001" cy="4770438"/>
          </a:xfrm>
        </p:spPr>
        <p:txBody>
          <a:bodyPr/>
          <a:lstStyle/>
          <a:p>
            <a:pPr marL="342900" indent="-342900">
              <a:buFont typeface="Arial" panose="020B0604020202020204" pitchFamily="34" charset="0"/>
              <a:buChar char="•"/>
            </a:pPr>
            <a:r>
              <a:rPr lang="en-US" sz="3200" dirty="0"/>
              <a:t>Brute Force Attack</a:t>
            </a:r>
          </a:p>
          <a:p>
            <a:pPr marL="576263" lvl="1" indent="-342900">
              <a:buFont typeface="Arial" panose="020B0604020202020204" pitchFamily="34" charset="0"/>
              <a:buChar char="•"/>
            </a:pPr>
            <a:r>
              <a:rPr lang="en-US" sz="2800" dirty="0"/>
              <a:t>Weak / default / easy-to-guess credentials are especially vulnerable</a:t>
            </a:r>
          </a:p>
          <a:p>
            <a:pPr marL="576263" lvl="1" indent="-342900">
              <a:buFont typeface="Arial" panose="020B0604020202020204" pitchFamily="34" charset="0"/>
              <a:buChar char="•"/>
            </a:pPr>
            <a:r>
              <a:rPr lang="en-US" sz="2800" dirty="0"/>
              <a:t>Usernames / passwords may be well known or even published in training manuals or instructions for use (IFU)</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52</a:t>
            </a:fld>
            <a:endParaRPr lang="en-US" dirty="0">
              <a:solidFill>
                <a:srgbClr val="4D4E53">
                  <a:tint val="75000"/>
                </a:srgbClr>
              </a:solidFill>
            </a:endParaRPr>
          </a:p>
        </p:txBody>
      </p:sp>
      <p:pic>
        <p:nvPicPr>
          <p:cNvPr id="9" name="Picture 8">
            <a:extLst>
              <a:ext uri="{FF2B5EF4-FFF2-40B4-BE49-F238E27FC236}">
                <a16:creationId xmlns:a16="http://schemas.microsoft.com/office/drawing/2014/main" id="{3822D2A0-32C2-E47E-5370-80B9F8A65007}"/>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162800" y="1905000"/>
            <a:ext cx="4174249" cy="3959204"/>
          </a:xfrm>
          <a:prstGeom prst="rect">
            <a:avLst/>
          </a:prstGeom>
        </p:spPr>
      </p:pic>
    </p:spTree>
    <p:extLst>
      <p:ext uri="{BB962C8B-B14F-4D97-AF65-F5344CB8AC3E}">
        <p14:creationId xmlns:p14="http://schemas.microsoft.com/office/powerpoint/2010/main" val="107311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A1BF-BF91-D2AA-B16B-5535BF504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514E60-50E5-58B9-B597-F6B9508A2D32}"/>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7C69B7FD-A98B-DE69-8346-D7ADDE47FBDB}"/>
              </a:ext>
            </a:extLst>
          </p:cNvPr>
          <p:cNvSpPr>
            <a:spLocks noGrp="1"/>
          </p:cNvSpPr>
          <p:nvPr>
            <p:ph idx="1"/>
          </p:nvPr>
        </p:nvSpPr>
        <p:spPr>
          <a:xfrm>
            <a:off x="609599" y="1597026"/>
            <a:ext cx="11042652" cy="4770438"/>
          </a:xfrm>
        </p:spPr>
        <p:txBody>
          <a:bodyPr/>
          <a:lstStyle/>
          <a:p>
            <a:pPr marL="342900" indent="-342900">
              <a:buFont typeface="Arial" panose="020B0604020202020204" pitchFamily="34" charset="0"/>
              <a:buChar char="•"/>
            </a:pPr>
            <a:r>
              <a:rPr lang="en-US" sz="3200" dirty="0"/>
              <a:t>Ransomware</a:t>
            </a:r>
          </a:p>
          <a:p>
            <a:pPr marL="576263" lvl="1" indent="-342900">
              <a:buFont typeface="Arial" panose="020B0604020202020204" pitchFamily="34" charset="0"/>
              <a:buChar char="•"/>
            </a:pPr>
            <a:r>
              <a:rPr lang="en-US" sz="2800" dirty="0"/>
              <a:t>Encrypts a victim's data, making it inaccessible, and demands a ransom for the decryption key.</a:t>
            </a:r>
          </a:p>
        </p:txBody>
      </p:sp>
      <p:sp>
        <p:nvSpPr>
          <p:cNvPr id="4" name="Slide Number Placeholder 3">
            <a:extLst>
              <a:ext uri="{FF2B5EF4-FFF2-40B4-BE49-F238E27FC236}">
                <a16:creationId xmlns:a16="http://schemas.microsoft.com/office/drawing/2014/main" id="{1B1912F8-046F-5D11-F77F-B1AE34F60438}"/>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53</a:t>
            </a:fld>
            <a:endParaRPr lang="en-US" dirty="0">
              <a:solidFill>
                <a:srgbClr val="4D4E53">
                  <a:tint val="75000"/>
                </a:srgbClr>
              </a:solidFill>
            </a:endParaRPr>
          </a:p>
        </p:txBody>
      </p:sp>
      <p:sp>
        <p:nvSpPr>
          <p:cNvPr id="7" name="TextBox 6">
            <a:extLst>
              <a:ext uri="{FF2B5EF4-FFF2-40B4-BE49-F238E27FC236}">
                <a16:creationId xmlns:a16="http://schemas.microsoft.com/office/drawing/2014/main" id="{4E425312-D428-59A4-5165-3E6276218A5E}"/>
              </a:ext>
            </a:extLst>
          </p:cNvPr>
          <p:cNvSpPr txBox="1"/>
          <p:nvPr/>
        </p:nvSpPr>
        <p:spPr>
          <a:xfrm>
            <a:off x="953181" y="6031468"/>
            <a:ext cx="10285638" cy="369332"/>
          </a:xfrm>
          <a:prstGeom prst="rect">
            <a:avLst/>
          </a:prstGeom>
          <a:noFill/>
        </p:spPr>
        <p:txBody>
          <a:bodyPr wrap="square">
            <a:spAutoFit/>
          </a:bodyPr>
          <a:lstStyle/>
          <a:p>
            <a:r>
              <a:rPr lang="en-US" dirty="0">
                <a:latin typeface="+mn-lt"/>
              </a:rPr>
              <a:t>Source: </a:t>
            </a:r>
            <a:r>
              <a:rPr lang="en-US" dirty="0">
                <a:latin typeface="+mn-lt"/>
                <a:hlinkClick r:id="rId2"/>
              </a:rPr>
              <a:t>https://healthitsecurity.com/news/timisoarahackerteam-ransomware-attacks-us-cancer-center</a:t>
            </a:r>
            <a:endParaRPr lang="en-US" dirty="0">
              <a:latin typeface="+mn-lt"/>
            </a:endParaRPr>
          </a:p>
        </p:txBody>
      </p:sp>
      <p:pic>
        <p:nvPicPr>
          <p:cNvPr id="9" name="Picture 8">
            <a:extLst>
              <a:ext uri="{FF2B5EF4-FFF2-40B4-BE49-F238E27FC236}">
                <a16:creationId xmlns:a16="http://schemas.microsoft.com/office/drawing/2014/main" id="{A5E1AF44-E091-5B65-5971-7621FAB83824}"/>
              </a:ext>
            </a:extLst>
          </p:cNvPr>
          <p:cNvPicPr>
            <a:picLocks noChangeAspect="1"/>
          </p:cNvPicPr>
          <p:nvPr/>
        </p:nvPicPr>
        <p:blipFill>
          <a:blip r:embed="rId3"/>
          <a:stretch>
            <a:fillRect/>
          </a:stretch>
        </p:blipFill>
        <p:spPr>
          <a:xfrm>
            <a:off x="2052773" y="3124200"/>
            <a:ext cx="8086454" cy="2873932"/>
          </a:xfrm>
          <a:prstGeom prst="rect">
            <a:avLst/>
          </a:prstGeom>
        </p:spPr>
      </p:pic>
    </p:spTree>
    <p:extLst>
      <p:ext uri="{BB962C8B-B14F-4D97-AF65-F5344CB8AC3E}">
        <p14:creationId xmlns:p14="http://schemas.microsoft.com/office/powerpoint/2010/main" val="2856233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791201" cy="4770438"/>
          </a:xfrm>
        </p:spPr>
        <p:txBody>
          <a:bodyPr/>
          <a:lstStyle/>
          <a:p>
            <a:pPr marL="342900" indent="-342900">
              <a:buFont typeface="Arial" panose="020B0604020202020204" pitchFamily="34" charset="0"/>
              <a:buChar char="•"/>
            </a:pPr>
            <a:r>
              <a:rPr lang="en-US" sz="3200" dirty="0"/>
              <a:t>Social Engineering</a:t>
            </a:r>
          </a:p>
          <a:p>
            <a:pPr marL="576263" lvl="1" indent="-342900">
              <a:buFont typeface="Arial" panose="020B0604020202020204" pitchFamily="34" charset="0"/>
              <a:buChar char="•"/>
            </a:pPr>
            <a:r>
              <a:rPr lang="en-US" sz="2800" dirty="0"/>
              <a:t>Phishing/Spear Phishing</a:t>
            </a:r>
          </a:p>
          <a:p>
            <a:pPr marL="576263" lvl="1" indent="-342900">
              <a:buFont typeface="Arial" panose="020B0604020202020204" pitchFamily="34" charset="0"/>
              <a:buChar char="•"/>
            </a:pPr>
            <a:r>
              <a:rPr lang="en-US" sz="2800" dirty="0"/>
              <a:t>Whaling</a:t>
            </a:r>
          </a:p>
          <a:p>
            <a:pPr marL="576263" lvl="1" indent="-342900">
              <a:buFont typeface="Arial" panose="020B0604020202020204" pitchFamily="34" charset="0"/>
              <a:buChar char="•"/>
            </a:pPr>
            <a:r>
              <a:rPr lang="en-US" sz="2800" dirty="0"/>
              <a:t>Pretexting</a:t>
            </a:r>
          </a:p>
          <a:p>
            <a:pPr marL="576263" lvl="1" indent="-342900">
              <a:buFont typeface="Arial" panose="020B0604020202020204" pitchFamily="34" charset="0"/>
              <a:buChar char="•"/>
            </a:pPr>
            <a:r>
              <a:rPr lang="en-US" sz="2800" dirty="0"/>
              <a:t>Tailgating/Piggybacking</a:t>
            </a:r>
          </a:p>
          <a:p>
            <a:pPr marL="576263" lvl="1" indent="-342900">
              <a:buFont typeface="Arial" panose="020B0604020202020204" pitchFamily="34" charset="0"/>
              <a:buChar char="•"/>
            </a:pPr>
            <a:r>
              <a:rPr lang="en-US" sz="2800" dirty="0"/>
              <a:t>Watering Hole</a:t>
            </a:r>
          </a:p>
          <a:p>
            <a:pPr marL="576263" lvl="1" indent="-342900">
              <a:buFont typeface="Arial" panose="020B0604020202020204" pitchFamily="34" charset="0"/>
              <a:buChar char="•"/>
            </a:pPr>
            <a:r>
              <a:rPr lang="en-US" sz="2800" dirty="0"/>
              <a:t>Impersonation/ Weak Authentication</a:t>
            </a:r>
          </a:p>
          <a:p>
            <a:pPr marL="576263" lvl="1" indent="-342900">
              <a:buFont typeface="Arial" panose="020B0604020202020204" pitchFamily="34" charset="0"/>
              <a:buChar char="•"/>
            </a:pPr>
            <a:r>
              <a:rPr lang="en-US" sz="2800" dirty="0"/>
              <a:t>Vishing/Smishing</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54</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4460FAF1-C3EE-772E-09CC-A560AF4CA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05400" y="2461578"/>
            <a:ext cx="6873199" cy="2799396"/>
          </a:xfrm>
          <a:prstGeom prst="rect">
            <a:avLst/>
          </a:prstGeom>
        </p:spPr>
      </p:pic>
    </p:spTree>
    <p:extLst>
      <p:ext uri="{BB962C8B-B14F-4D97-AF65-F5344CB8AC3E}">
        <p14:creationId xmlns:p14="http://schemas.microsoft.com/office/powerpoint/2010/main" val="3616237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Only 3% of malware exploits an exclusively technical flaw. The other 97% targets users through social engineering (KnowBe4)</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55</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4460FAF1-C3EE-772E-09CC-A560AF4CA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09800" y="2971800"/>
            <a:ext cx="6873199" cy="2799396"/>
          </a:xfrm>
          <a:prstGeom prst="rect">
            <a:avLst/>
          </a:prstGeom>
        </p:spPr>
      </p:pic>
      <p:sp>
        <p:nvSpPr>
          <p:cNvPr id="5" name="TextBox 4">
            <a:extLst>
              <a:ext uri="{FF2B5EF4-FFF2-40B4-BE49-F238E27FC236}">
                <a16:creationId xmlns:a16="http://schemas.microsoft.com/office/drawing/2014/main" id="{EFD95207-89F6-AB66-70CB-60946AB9E6EA}"/>
              </a:ext>
            </a:extLst>
          </p:cNvPr>
          <p:cNvSpPr txBox="1"/>
          <p:nvPr/>
        </p:nvSpPr>
        <p:spPr>
          <a:xfrm>
            <a:off x="2296886" y="6068993"/>
            <a:ext cx="9448800" cy="369332"/>
          </a:xfrm>
          <a:prstGeom prst="rect">
            <a:avLst/>
          </a:prstGeom>
          <a:noFill/>
        </p:spPr>
        <p:txBody>
          <a:bodyPr wrap="square" rtlCol="0">
            <a:spAutoFit/>
          </a:bodyPr>
          <a:lstStyle/>
          <a:p>
            <a:r>
              <a:rPr lang="en-US" dirty="0">
                <a:latin typeface="+mn-lt"/>
              </a:rPr>
              <a:t>Source: </a:t>
            </a:r>
            <a:r>
              <a:rPr lang="en-US" dirty="0">
                <a:latin typeface="+mn-lt"/>
                <a:hlinkClick r:id="rId3"/>
              </a:rPr>
              <a:t>https://www.sysgroup.com/insights/statistics-you-need-to-know-about-social-engineering/</a:t>
            </a:r>
            <a:endParaRPr lang="en-US" dirty="0">
              <a:latin typeface="+mn-lt"/>
            </a:endParaRPr>
          </a:p>
        </p:txBody>
      </p:sp>
    </p:spTree>
    <p:extLst>
      <p:ext uri="{BB962C8B-B14F-4D97-AF65-F5344CB8AC3E}">
        <p14:creationId xmlns:p14="http://schemas.microsoft.com/office/powerpoint/2010/main" val="3000208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785758" cy="4770438"/>
          </a:xfrm>
        </p:spPr>
        <p:txBody>
          <a:bodyPr/>
          <a:lstStyle/>
          <a:p>
            <a:pPr marL="342900" indent="-342900">
              <a:buFont typeface="Arial" panose="020B0604020202020204" pitchFamily="34" charset="0"/>
              <a:buChar char="•"/>
            </a:pPr>
            <a:r>
              <a:rPr lang="en-US" sz="3200" dirty="0"/>
              <a:t>91% of cyber-attacks start through email (Mimecast)</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56</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4460FAF1-C3EE-772E-09CC-A560AF4CAF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4156" y="2819400"/>
            <a:ext cx="5221542" cy="3367125"/>
          </a:xfrm>
          <a:prstGeom prst="rect">
            <a:avLst/>
          </a:prstGeom>
        </p:spPr>
      </p:pic>
      <p:pic>
        <p:nvPicPr>
          <p:cNvPr id="7" name="Picture 6" descr="A screenshot of a email&#10;&#10;Description automatically generated">
            <a:extLst>
              <a:ext uri="{FF2B5EF4-FFF2-40B4-BE49-F238E27FC236}">
                <a16:creationId xmlns:a16="http://schemas.microsoft.com/office/drawing/2014/main" id="{54F60900-DBFA-B6D5-47DE-B7BB084EF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235704"/>
            <a:ext cx="4057799" cy="4810456"/>
          </a:xfrm>
          <a:prstGeom prst="rect">
            <a:avLst/>
          </a:prstGeom>
        </p:spPr>
      </p:pic>
      <p:sp>
        <p:nvSpPr>
          <p:cNvPr id="8" name="TextBox 7">
            <a:extLst>
              <a:ext uri="{FF2B5EF4-FFF2-40B4-BE49-F238E27FC236}">
                <a16:creationId xmlns:a16="http://schemas.microsoft.com/office/drawing/2014/main" id="{4CE0F9DA-A3C5-592A-5750-E3ACC939A4F5}"/>
              </a:ext>
            </a:extLst>
          </p:cNvPr>
          <p:cNvSpPr txBox="1"/>
          <p:nvPr/>
        </p:nvSpPr>
        <p:spPr>
          <a:xfrm>
            <a:off x="6008008" y="6049798"/>
            <a:ext cx="5638800" cy="646331"/>
          </a:xfrm>
          <a:prstGeom prst="rect">
            <a:avLst/>
          </a:prstGeom>
          <a:noFill/>
        </p:spPr>
        <p:txBody>
          <a:bodyPr wrap="square" rtlCol="0">
            <a:spAutoFit/>
          </a:bodyPr>
          <a:lstStyle/>
          <a:p>
            <a:r>
              <a:rPr lang="en-US" dirty="0">
                <a:latin typeface="+mn-lt"/>
              </a:rPr>
              <a:t>https://www.linkedin.com/slink?code=gpuRus2a?id=85981398432</a:t>
            </a:r>
          </a:p>
        </p:txBody>
      </p:sp>
    </p:spTree>
    <p:extLst>
      <p:ext uri="{BB962C8B-B14F-4D97-AF65-F5344CB8AC3E}">
        <p14:creationId xmlns:p14="http://schemas.microsoft.com/office/powerpoint/2010/main" val="3688583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228600"/>
            <a:ext cx="11201400" cy="6858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1676400" y="2267745"/>
            <a:ext cx="8839200" cy="2746374"/>
          </a:xfrm>
        </p:spPr>
        <p:txBody>
          <a:bodyPr/>
          <a:lstStyle/>
          <a:p>
            <a:pPr algn="ctr"/>
            <a:r>
              <a:rPr lang="en-US" sz="5400" dirty="0"/>
              <a:t>How many phishing emails do you get every day?</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57</a:t>
            </a:fld>
            <a:endParaRPr lang="en-US" dirty="0">
              <a:solidFill>
                <a:srgbClr val="4D4E53">
                  <a:tint val="75000"/>
                </a:srgbClr>
              </a:solidFill>
            </a:endParaRPr>
          </a:p>
        </p:txBody>
      </p:sp>
    </p:spTree>
    <p:extLst>
      <p:ext uri="{BB962C8B-B14F-4D97-AF65-F5344CB8AC3E}">
        <p14:creationId xmlns:p14="http://schemas.microsoft.com/office/powerpoint/2010/main" val="3887447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E96BF-CF45-D565-5871-8D90F534D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AB081-9CAC-3A3D-9065-CD1FD31F999C}"/>
              </a:ext>
            </a:extLst>
          </p:cNvPr>
          <p:cNvSpPr>
            <a:spLocks noGrp="1"/>
          </p:cNvSpPr>
          <p:nvPr>
            <p:ph type="title"/>
          </p:nvPr>
        </p:nvSpPr>
        <p:spPr/>
        <p:txBody>
          <a:bodyPr/>
          <a:lstStyle/>
          <a:p>
            <a:r>
              <a:rPr lang="en-US" dirty="0"/>
              <a:t>Lab 1 – Phishing Email Forensics</a:t>
            </a:r>
          </a:p>
        </p:txBody>
      </p:sp>
      <p:sp>
        <p:nvSpPr>
          <p:cNvPr id="4" name="Slide Number Placeholder 3">
            <a:extLst>
              <a:ext uri="{FF2B5EF4-FFF2-40B4-BE49-F238E27FC236}">
                <a16:creationId xmlns:a16="http://schemas.microsoft.com/office/drawing/2014/main" id="{6B692589-8688-AF68-9FBE-5784B5D8A6F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58</a:t>
            </a:fld>
            <a:endParaRPr lang="en-US" dirty="0">
              <a:solidFill>
                <a:srgbClr val="4D4E53">
                  <a:tint val="75000"/>
                </a:srgbClr>
              </a:solidFill>
            </a:endParaRPr>
          </a:p>
        </p:txBody>
      </p:sp>
      <p:pic>
        <p:nvPicPr>
          <p:cNvPr id="10" name="Content Placeholder 9">
            <a:extLst>
              <a:ext uri="{FF2B5EF4-FFF2-40B4-BE49-F238E27FC236}">
                <a16:creationId xmlns:a16="http://schemas.microsoft.com/office/drawing/2014/main" id="{BDB300A7-2D36-833A-B43A-0FC106A47D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537392" y="1600200"/>
            <a:ext cx="7117216" cy="4529138"/>
          </a:xfrm>
        </p:spPr>
      </p:pic>
    </p:spTree>
    <p:extLst>
      <p:ext uri="{BB962C8B-B14F-4D97-AF65-F5344CB8AC3E}">
        <p14:creationId xmlns:p14="http://schemas.microsoft.com/office/powerpoint/2010/main" val="3302274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Distributed Denial of Service Attacks</a:t>
            </a:r>
          </a:p>
          <a:p>
            <a:pPr marL="576263" lvl="1" indent="-342900">
              <a:buFont typeface="Arial" panose="020B0604020202020204" pitchFamily="34" charset="0"/>
              <a:buChar char="•"/>
            </a:pPr>
            <a:r>
              <a:rPr lang="en-US" sz="2800" dirty="0"/>
              <a:t>Overwhelm a target system with a massive volume of traffic, causing it to become inaccessible to legitimate users.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59</a:t>
            </a:fld>
            <a:endParaRPr lang="en-US" dirty="0">
              <a:solidFill>
                <a:srgbClr val="4D4E53">
                  <a:tint val="75000"/>
                </a:srgbClr>
              </a:solidFill>
            </a:endParaRPr>
          </a:p>
        </p:txBody>
      </p:sp>
      <p:pic>
        <p:nvPicPr>
          <p:cNvPr id="8" name="Picture 7">
            <a:extLst>
              <a:ext uri="{FF2B5EF4-FFF2-40B4-BE49-F238E27FC236}">
                <a16:creationId xmlns:a16="http://schemas.microsoft.com/office/drawing/2014/main" id="{FE78FB78-DE73-B268-4FC9-2F32965D46A7}"/>
              </a:ext>
            </a:extLst>
          </p:cNvPr>
          <p:cNvPicPr>
            <a:picLocks noChangeAspect="1"/>
          </p:cNvPicPr>
          <p:nvPr/>
        </p:nvPicPr>
        <p:blipFill>
          <a:blip r:embed="rId2"/>
          <a:stretch>
            <a:fillRect/>
          </a:stretch>
        </p:blipFill>
        <p:spPr>
          <a:xfrm>
            <a:off x="990600" y="3276600"/>
            <a:ext cx="9068037" cy="2590868"/>
          </a:xfrm>
          <a:prstGeom prst="rect">
            <a:avLst/>
          </a:prstGeom>
        </p:spPr>
      </p:pic>
      <p:sp>
        <p:nvSpPr>
          <p:cNvPr id="10" name="TextBox 9">
            <a:extLst>
              <a:ext uri="{FF2B5EF4-FFF2-40B4-BE49-F238E27FC236}">
                <a16:creationId xmlns:a16="http://schemas.microsoft.com/office/drawing/2014/main" id="{D3040E50-B796-B327-387E-FCDCF852E6CA}"/>
              </a:ext>
            </a:extLst>
          </p:cNvPr>
          <p:cNvSpPr txBox="1"/>
          <p:nvPr/>
        </p:nvSpPr>
        <p:spPr>
          <a:xfrm>
            <a:off x="4922612" y="5721133"/>
            <a:ext cx="6094638" cy="646331"/>
          </a:xfrm>
          <a:prstGeom prst="rect">
            <a:avLst/>
          </a:prstGeom>
          <a:noFill/>
        </p:spPr>
        <p:txBody>
          <a:bodyPr wrap="square">
            <a:spAutoFit/>
          </a:bodyPr>
          <a:lstStyle/>
          <a:p>
            <a:r>
              <a:rPr lang="en-US" dirty="0">
                <a:latin typeface="+mn-lt"/>
              </a:rPr>
              <a:t>Source: </a:t>
            </a:r>
            <a:r>
              <a:rPr lang="en-US" dirty="0">
                <a:latin typeface="+mn-lt"/>
                <a:hlinkClick r:id="rId3"/>
              </a:rPr>
              <a:t>https://healthitsecurity.com/news/hc3-killnet-hacktivist-group-uses-ddos-cyberattacks-to-target-healthcare</a:t>
            </a:r>
            <a:endParaRPr lang="en-US" dirty="0">
              <a:latin typeface="+mn-lt"/>
            </a:endParaRPr>
          </a:p>
        </p:txBody>
      </p:sp>
    </p:spTree>
    <p:extLst>
      <p:ext uri="{BB962C8B-B14F-4D97-AF65-F5344CB8AC3E}">
        <p14:creationId xmlns:p14="http://schemas.microsoft.com/office/powerpoint/2010/main" val="58030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Why is cybersecurity an issue?</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10972800" cy="1146174"/>
          </a:xfrm>
        </p:spPr>
        <p:txBody>
          <a:bodyPr/>
          <a:lstStyle/>
          <a:p>
            <a:pPr marL="342900" indent="-342900">
              <a:buFont typeface="Arial" panose="020B0604020202020204" pitchFamily="34" charset="0"/>
              <a:buChar char="•"/>
            </a:pPr>
            <a:r>
              <a:rPr lang="en-US" sz="3200" dirty="0"/>
              <a:t>Data protection was implemented by restricting access to the network</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a:t>
            </a:fld>
            <a:endParaRPr lang="en-US" dirty="0">
              <a:solidFill>
                <a:srgbClr val="4D4E53">
                  <a:tint val="75000"/>
                </a:srgbClr>
              </a:solidFill>
            </a:endParaRPr>
          </a:p>
        </p:txBody>
      </p:sp>
      <p:grpSp>
        <p:nvGrpSpPr>
          <p:cNvPr id="9" name="Group 8">
            <a:extLst>
              <a:ext uri="{FF2B5EF4-FFF2-40B4-BE49-F238E27FC236}">
                <a16:creationId xmlns:a16="http://schemas.microsoft.com/office/drawing/2014/main" id="{C4B3338C-C397-9E90-E14F-ADCFE7E693CE}"/>
              </a:ext>
            </a:extLst>
          </p:cNvPr>
          <p:cNvGrpSpPr/>
          <p:nvPr/>
        </p:nvGrpSpPr>
        <p:grpSpPr>
          <a:xfrm>
            <a:off x="3733800" y="2131017"/>
            <a:ext cx="4343400" cy="4269783"/>
            <a:chOff x="3733800" y="2131017"/>
            <a:chExt cx="4343400" cy="4269783"/>
          </a:xfrm>
        </p:grpSpPr>
        <p:sp>
          <p:nvSpPr>
            <p:cNvPr id="7" name="Oval 6">
              <a:extLst>
                <a:ext uri="{FF2B5EF4-FFF2-40B4-BE49-F238E27FC236}">
                  <a16:creationId xmlns:a16="http://schemas.microsoft.com/office/drawing/2014/main" id="{55F1F4CE-80B3-CAF7-32FE-59C224D3EF9C}"/>
                </a:ext>
              </a:extLst>
            </p:cNvPr>
            <p:cNvSpPr/>
            <p:nvPr/>
          </p:nvSpPr>
          <p:spPr>
            <a:xfrm>
              <a:off x="3733800" y="2131017"/>
              <a:ext cx="4343400" cy="42697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77AF715-60B9-FF94-D73F-8EF3456861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515465" y="2849973"/>
              <a:ext cx="2866103" cy="2761501"/>
            </a:xfrm>
            <a:prstGeom prst="rect">
              <a:avLst/>
            </a:prstGeom>
          </p:spPr>
        </p:pic>
      </p:grpSp>
      <p:pic>
        <p:nvPicPr>
          <p:cNvPr id="13" name="Graphic 12">
            <a:extLst>
              <a:ext uri="{FF2B5EF4-FFF2-40B4-BE49-F238E27FC236}">
                <a16:creationId xmlns:a16="http://schemas.microsoft.com/office/drawing/2014/main" id="{557E7137-BB04-59E0-9D44-3BA0AC00FC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700000">
            <a:off x="1638300" y="3425826"/>
            <a:ext cx="8534400" cy="1487745"/>
          </a:xfrm>
          <a:prstGeom prst="rect">
            <a:avLst/>
          </a:prstGeom>
        </p:spPr>
      </p:pic>
    </p:spTree>
    <p:extLst>
      <p:ext uri="{BB962C8B-B14F-4D97-AF65-F5344CB8AC3E}">
        <p14:creationId xmlns:p14="http://schemas.microsoft.com/office/powerpoint/2010/main" val="3139288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Man in the Middle Attacks</a:t>
            </a:r>
          </a:p>
          <a:p>
            <a:pPr marL="576263" lvl="1" indent="-342900">
              <a:buFont typeface="Arial" panose="020B0604020202020204" pitchFamily="34" charset="0"/>
              <a:buChar char="•"/>
            </a:pPr>
            <a:r>
              <a:rPr lang="en-US" sz="2800" dirty="0"/>
              <a:t>An attacker intercepts and potentially modifies communication between two parties to eavesdrop on sensitive data.</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60</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4CDC8C98-3C0B-8C66-4278-EEAEC47754B2}"/>
              </a:ext>
            </a:extLst>
          </p:cNvPr>
          <p:cNvPicPr>
            <a:picLocks noChangeAspect="1"/>
          </p:cNvPicPr>
          <p:nvPr/>
        </p:nvPicPr>
        <p:blipFill>
          <a:blip r:embed="rId2"/>
          <a:stretch>
            <a:fillRect/>
          </a:stretch>
        </p:blipFill>
        <p:spPr>
          <a:xfrm>
            <a:off x="3733800" y="3314320"/>
            <a:ext cx="4724400" cy="3053144"/>
          </a:xfrm>
          <a:prstGeom prst="rect">
            <a:avLst/>
          </a:prstGeom>
        </p:spPr>
      </p:pic>
      <p:sp>
        <p:nvSpPr>
          <p:cNvPr id="7" name="TextBox 6">
            <a:extLst>
              <a:ext uri="{FF2B5EF4-FFF2-40B4-BE49-F238E27FC236}">
                <a16:creationId xmlns:a16="http://schemas.microsoft.com/office/drawing/2014/main" id="{606F3164-AB94-EAE5-4D02-8851F6D4C282}"/>
              </a:ext>
            </a:extLst>
          </p:cNvPr>
          <p:cNvSpPr txBox="1"/>
          <p:nvPr/>
        </p:nvSpPr>
        <p:spPr>
          <a:xfrm>
            <a:off x="8531907" y="6066847"/>
            <a:ext cx="6094638" cy="369332"/>
          </a:xfrm>
          <a:prstGeom prst="rect">
            <a:avLst/>
          </a:prstGeom>
          <a:noFill/>
        </p:spPr>
        <p:txBody>
          <a:bodyPr wrap="square">
            <a:spAutoFit/>
          </a:bodyPr>
          <a:lstStyle/>
          <a:p>
            <a:r>
              <a:rPr lang="en-US" dirty="0">
                <a:latin typeface="+mn-lt"/>
              </a:rPr>
              <a:t>Source: CISO Mag</a:t>
            </a:r>
          </a:p>
        </p:txBody>
      </p:sp>
    </p:spTree>
    <p:extLst>
      <p:ext uri="{BB962C8B-B14F-4D97-AF65-F5344CB8AC3E}">
        <p14:creationId xmlns:p14="http://schemas.microsoft.com/office/powerpoint/2010/main" val="3566763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Insider Threats</a:t>
            </a:r>
          </a:p>
          <a:p>
            <a:pPr marL="576263" lvl="1" indent="-342900">
              <a:buFont typeface="Arial" panose="020B0604020202020204" pitchFamily="34" charset="0"/>
              <a:buChar char="•"/>
            </a:pPr>
            <a:r>
              <a:rPr lang="en-US" sz="2800" dirty="0"/>
              <a:t>Individuals with legitimate access to systems misusing their privileges for malicious purposes, such as stealing data or causing damage.</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61</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25EF4BD2-8CA4-79F6-FA51-C31E77E9F7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90936" y="3175191"/>
            <a:ext cx="4733925" cy="2869884"/>
          </a:xfrm>
          <a:prstGeom prst="rect">
            <a:avLst/>
          </a:prstGeom>
        </p:spPr>
      </p:pic>
    </p:spTree>
    <p:extLst>
      <p:ext uri="{BB962C8B-B14F-4D97-AF65-F5344CB8AC3E}">
        <p14:creationId xmlns:p14="http://schemas.microsoft.com/office/powerpoint/2010/main" val="3584911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638801" cy="4770438"/>
          </a:xfrm>
        </p:spPr>
        <p:txBody>
          <a:bodyPr/>
          <a:lstStyle/>
          <a:p>
            <a:pPr marL="342900" indent="-342900">
              <a:buFont typeface="Arial" panose="020B0604020202020204" pitchFamily="34" charset="0"/>
              <a:buChar char="•"/>
            </a:pPr>
            <a:r>
              <a:rPr lang="en-US" sz="3200" dirty="0"/>
              <a:t>Insufficient Transport Layer Protection</a:t>
            </a:r>
          </a:p>
          <a:p>
            <a:pPr marL="576263" lvl="1" indent="-342900">
              <a:buFont typeface="Arial" panose="020B0604020202020204" pitchFamily="34" charset="0"/>
              <a:buChar char="•"/>
            </a:pPr>
            <a:r>
              <a:rPr lang="en-US" sz="2400" dirty="0"/>
              <a:t>Device designed with weak or missing encryption </a:t>
            </a:r>
          </a:p>
          <a:p>
            <a:pPr marL="576263" lvl="1" indent="-342900">
              <a:buFont typeface="Arial" panose="020B0604020202020204" pitchFamily="34" charset="0"/>
              <a:buChar char="•"/>
            </a:pPr>
            <a:r>
              <a:rPr lang="en-US" sz="2400" dirty="0"/>
              <a:t>Confidentiality risks (encryption); integrity risks (hashing and/or signing of data)</a:t>
            </a:r>
          </a:p>
          <a:p>
            <a:pPr marL="576263" lvl="1" indent="-342900">
              <a:buFont typeface="Arial" panose="020B0604020202020204" pitchFamily="34" charset="0"/>
              <a:buChar char="•"/>
            </a:pPr>
            <a:r>
              <a:rPr lang="en-US" sz="2400" dirty="0"/>
              <a:t>Secure version of protocols turned off (e.g., DICOM (imaging), HL7 (ADT), or ASTM (Labs))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62</a:t>
            </a:fld>
            <a:endParaRPr lang="en-US" dirty="0">
              <a:solidFill>
                <a:srgbClr val="4D4E53">
                  <a:tint val="75000"/>
                </a:srgbClr>
              </a:solidFill>
            </a:endParaRPr>
          </a:p>
        </p:txBody>
      </p:sp>
      <p:pic>
        <p:nvPicPr>
          <p:cNvPr id="6" name="Graphic 5">
            <a:extLst>
              <a:ext uri="{FF2B5EF4-FFF2-40B4-BE49-F238E27FC236}">
                <a16:creationId xmlns:a16="http://schemas.microsoft.com/office/drawing/2014/main" id="{198C90CF-CFC7-0DEE-C98C-C2D1141861E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91518" y="1828800"/>
            <a:ext cx="5866001" cy="3995845"/>
          </a:xfrm>
          <a:prstGeom prst="rect">
            <a:avLst/>
          </a:prstGeom>
        </p:spPr>
      </p:pic>
    </p:spTree>
    <p:extLst>
      <p:ext uri="{BB962C8B-B14F-4D97-AF65-F5344CB8AC3E}">
        <p14:creationId xmlns:p14="http://schemas.microsoft.com/office/powerpoint/2010/main" val="102505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0B0D-7EE5-AAC2-3DF7-A228F5842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BA1C7-5D08-7E42-8964-5E136332E00D}"/>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1AB66FF4-396C-B35F-3162-B0A8DA92371B}"/>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Web Application Attacks</a:t>
            </a:r>
          </a:p>
          <a:p>
            <a:pPr marL="576263" lvl="1" indent="-342900">
              <a:buFont typeface="Arial" panose="020B0604020202020204" pitchFamily="34" charset="0"/>
              <a:buChar char="•"/>
            </a:pPr>
            <a:r>
              <a:rPr lang="en-US" sz="2800" dirty="0"/>
              <a:t>Cross Site Scripting - Injects malicious scripts into web pages</a:t>
            </a:r>
          </a:p>
          <a:p>
            <a:pPr marL="576263" lvl="1" indent="-342900">
              <a:buFont typeface="Arial" panose="020B0604020202020204" pitchFamily="34" charset="0"/>
              <a:buChar char="•"/>
            </a:pPr>
            <a:r>
              <a:rPr lang="en-US" sz="2800" dirty="0"/>
              <a:t>SQL Injection - Injects malicious SQL code, allowing attackers to gain unauthorized access to databases and steal data.</a:t>
            </a:r>
          </a:p>
        </p:txBody>
      </p:sp>
      <p:sp>
        <p:nvSpPr>
          <p:cNvPr id="4" name="Slide Number Placeholder 3">
            <a:extLst>
              <a:ext uri="{FF2B5EF4-FFF2-40B4-BE49-F238E27FC236}">
                <a16:creationId xmlns:a16="http://schemas.microsoft.com/office/drawing/2014/main" id="{68162C60-5813-6609-2E87-ED139F070156}"/>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63</a:t>
            </a:fld>
            <a:endParaRPr lang="en-US" dirty="0">
              <a:solidFill>
                <a:srgbClr val="4D4E53">
                  <a:tint val="75000"/>
                </a:srgbClr>
              </a:solidFill>
            </a:endParaRPr>
          </a:p>
        </p:txBody>
      </p:sp>
    </p:spTree>
    <p:extLst>
      <p:ext uri="{BB962C8B-B14F-4D97-AF65-F5344CB8AC3E}">
        <p14:creationId xmlns:p14="http://schemas.microsoft.com/office/powerpoint/2010/main" val="3041563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Supply Chain Attacks</a:t>
            </a:r>
          </a:p>
          <a:p>
            <a:pPr marL="576263" lvl="1" indent="-342900">
              <a:buFont typeface="Arial" panose="020B0604020202020204" pitchFamily="34" charset="0"/>
              <a:buChar char="•"/>
            </a:pPr>
            <a:r>
              <a:rPr lang="en-US" sz="2800"/>
              <a:t>Targets </a:t>
            </a:r>
            <a:r>
              <a:rPr lang="en-US" sz="2800" dirty="0"/>
              <a:t>vulnerabilities in the systems, software, or hardware of a third-party vendor or supplier, with the ultimate goal of compromising the security of the final target organization or its customers. </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64</a:t>
            </a:fld>
            <a:endParaRPr lang="en-US" dirty="0">
              <a:solidFill>
                <a:srgbClr val="4D4E53">
                  <a:tint val="75000"/>
                </a:srgbClr>
              </a:solidFill>
            </a:endParaRPr>
          </a:p>
        </p:txBody>
      </p:sp>
    </p:spTree>
    <p:extLst>
      <p:ext uri="{BB962C8B-B14F-4D97-AF65-F5344CB8AC3E}">
        <p14:creationId xmlns:p14="http://schemas.microsoft.com/office/powerpoint/2010/main" val="3241657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Zero-Day Attacks</a:t>
            </a:r>
          </a:p>
          <a:p>
            <a:pPr marL="576263" lvl="1" indent="-342900">
              <a:buFont typeface="Arial" panose="020B0604020202020204" pitchFamily="34" charset="0"/>
              <a:buChar char="•"/>
            </a:pPr>
            <a:r>
              <a:rPr lang="en-US" sz="2800" dirty="0"/>
              <a:t>Target vulnerabilities that are not yet known or patched by vendors, giving attackers the advantage of attacking before a fix is available.</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65</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25EF4BD2-8CA4-79F6-FA51-C31E77E9F7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3140868" y="3314294"/>
            <a:ext cx="5910264" cy="3039563"/>
          </a:xfrm>
          <a:prstGeom prst="rect">
            <a:avLst/>
          </a:prstGeom>
        </p:spPr>
      </p:pic>
    </p:spTree>
    <p:extLst>
      <p:ext uri="{BB962C8B-B14F-4D97-AF65-F5344CB8AC3E}">
        <p14:creationId xmlns:p14="http://schemas.microsoft.com/office/powerpoint/2010/main" val="395132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DBFD0-BD9E-1FD5-F3D7-3E9C41E86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FC257-34F3-574E-0A64-E6806A32FD0D}"/>
              </a:ext>
            </a:extLst>
          </p:cNvPr>
          <p:cNvSpPr>
            <a:spLocks noGrp="1"/>
          </p:cNvSpPr>
          <p:nvPr>
            <p:ph type="title"/>
          </p:nvPr>
        </p:nvSpPr>
        <p:spPr>
          <a:xfrm>
            <a:off x="609600" y="457200"/>
            <a:ext cx="11125200" cy="457200"/>
          </a:xfrm>
        </p:spPr>
        <p:txBody>
          <a:bodyPr/>
          <a:lstStyle/>
          <a:p>
            <a:r>
              <a:rPr lang="en-US" dirty="0"/>
              <a:t>What are the major types of attacks (exploits)?</a:t>
            </a:r>
          </a:p>
        </p:txBody>
      </p:sp>
      <p:sp>
        <p:nvSpPr>
          <p:cNvPr id="3" name="Content Placeholder 2">
            <a:extLst>
              <a:ext uri="{FF2B5EF4-FFF2-40B4-BE49-F238E27FC236}">
                <a16:creationId xmlns:a16="http://schemas.microsoft.com/office/drawing/2014/main" id="{1321159F-01D2-78CE-3D7B-8D3116E1121F}"/>
              </a:ext>
            </a:extLst>
          </p:cNvPr>
          <p:cNvSpPr>
            <a:spLocks noGrp="1"/>
          </p:cNvSpPr>
          <p:nvPr>
            <p:ph idx="1"/>
          </p:nvPr>
        </p:nvSpPr>
        <p:spPr>
          <a:xfrm>
            <a:off x="609599" y="1597026"/>
            <a:ext cx="10896601" cy="4770438"/>
          </a:xfrm>
        </p:spPr>
        <p:txBody>
          <a:bodyPr/>
          <a:lstStyle/>
          <a:p>
            <a:pPr marL="342900" indent="-342900">
              <a:buFont typeface="Arial" panose="020B0604020202020204" pitchFamily="34" charset="0"/>
              <a:buChar char="•"/>
            </a:pPr>
            <a:r>
              <a:rPr lang="en-US" sz="3200" dirty="0"/>
              <a:t>Operating System Vulnerabilities</a:t>
            </a:r>
          </a:p>
        </p:txBody>
      </p:sp>
      <p:sp>
        <p:nvSpPr>
          <p:cNvPr id="4" name="Slide Number Placeholder 3">
            <a:extLst>
              <a:ext uri="{FF2B5EF4-FFF2-40B4-BE49-F238E27FC236}">
                <a16:creationId xmlns:a16="http://schemas.microsoft.com/office/drawing/2014/main" id="{3F940846-E872-1A09-5DEF-61DB8DF0652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66</a:t>
            </a:fld>
            <a:endParaRPr lang="en-US" dirty="0">
              <a:solidFill>
                <a:srgbClr val="4D4E53">
                  <a:tint val="75000"/>
                </a:srgbClr>
              </a:solidFill>
            </a:endParaRPr>
          </a:p>
        </p:txBody>
      </p:sp>
      <p:grpSp>
        <p:nvGrpSpPr>
          <p:cNvPr id="7" name="Group 6">
            <a:extLst>
              <a:ext uri="{FF2B5EF4-FFF2-40B4-BE49-F238E27FC236}">
                <a16:creationId xmlns:a16="http://schemas.microsoft.com/office/drawing/2014/main" id="{719CF998-F4D1-E0C9-A707-AC30D52BE216}"/>
              </a:ext>
            </a:extLst>
          </p:cNvPr>
          <p:cNvGrpSpPr/>
          <p:nvPr/>
        </p:nvGrpSpPr>
        <p:grpSpPr>
          <a:xfrm>
            <a:off x="1295400" y="2819400"/>
            <a:ext cx="9874110" cy="3334647"/>
            <a:chOff x="944523" y="2317895"/>
            <a:chExt cx="9874110" cy="3334647"/>
          </a:xfrm>
        </p:grpSpPr>
        <p:sp>
          <p:nvSpPr>
            <p:cNvPr id="9" name="Rectangle: Rounded Corners 8">
              <a:extLst>
                <a:ext uri="{FF2B5EF4-FFF2-40B4-BE49-F238E27FC236}">
                  <a16:creationId xmlns:a16="http://schemas.microsoft.com/office/drawing/2014/main" id="{86F5B76F-1F2D-EE0E-B676-F8E7759A0574}"/>
                </a:ext>
              </a:extLst>
            </p:cNvPr>
            <p:cNvSpPr/>
            <p:nvPr/>
          </p:nvSpPr>
          <p:spPr>
            <a:xfrm>
              <a:off x="944523" y="2317896"/>
              <a:ext cx="4244163" cy="1430079"/>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ptos" panose="02110004020202020204"/>
                  <a:ea typeface="+mn-ea"/>
                  <a:cs typeface="+mn-cs"/>
                </a:rPr>
                <a:t>Slow patch release</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ptos" panose="02110004020202020204"/>
                  <a:ea typeface="+mn-ea"/>
                  <a:cs typeface="+mn-cs"/>
                </a:rPr>
                <a:t>Slow patch deployment</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ptos" panose="02110004020202020204"/>
                  <a:ea typeface="+mn-ea"/>
                  <a:cs typeface="+mn-cs"/>
                </a:rPr>
                <a:t>Unpatchable</a:t>
              </a:r>
              <a:r>
                <a:rPr kumimoji="0" lang="en-US" sz="2400" b="0" i="0" u="none" strike="noStrike" kern="0" cap="none" spc="0" normalizeH="0" baseline="0" noProof="0" dirty="0">
                  <a:ln>
                    <a:noFill/>
                  </a:ln>
                  <a:solidFill>
                    <a:prstClr val="white"/>
                  </a:solidFill>
                  <a:effectLst/>
                  <a:uLnTx/>
                  <a:uFillTx/>
                  <a:latin typeface="Aptos" panose="02110004020202020204"/>
                  <a:ea typeface="+mn-ea"/>
                  <a:cs typeface="+mn-cs"/>
                </a:rPr>
                <a:t> (legacy)</a:t>
              </a:r>
            </a:p>
          </p:txBody>
        </p:sp>
        <p:sp>
          <p:nvSpPr>
            <p:cNvPr id="10" name="Rectangle: Rounded Corners 9">
              <a:extLst>
                <a:ext uri="{FF2B5EF4-FFF2-40B4-BE49-F238E27FC236}">
                  <a16:creationId xmlns:a16="http://schemas.microsoft.com/office/drawing/2014/main" id="{5AA53811-F4A6-6875-46E4-AB79807151FE}"/>
                </a:ext>
              </a:extLst>
            </p:cNvPr>
            <p:cNvSpPr/>
            <p:nvPr/>
          </p:nvSpPr>
          <p:spPr>
            <a:xfrm>
              <a:off x="6574470" y="2317895"/>
              <a:ext cx="4244163" cy="1430079"/>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ptos" panose="02110004020202020204"/>
                  <a:ea typeface="+mn-ea"/>
                  <a:cs typeface="+mn-cs"/>
                </a:rPr>
                <a:t>Broad exposure</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ptos" panose="02110004020202020204"/>
                  <a:ea typeface="+mn-ea"/>
                  <a:cs typeface="+mn-cs"/>
                </a:rPr>
                <a:t>Highly targeted (many exploits, malware production)</a:t>
              </a:r>
            </a:p>
          </p:txBody>
        </p:sp>
        <p:sp>
          <p:nvSpPr>
            <p:cNvPr id="11" name="Arrow: Left-Right 10">
              <a:extLst>
                <a:ext uri="{FF2B5EF4-FFF2-40B4-BE49-F238E27FC236}">
                  <a16:creationId xmlns:a16="http://schemas.microsoft.com/office/drawing/2014/main" id="{8BD6FB1C-04F9-4E08-7EAA-B094BD3321EC}"/>
                </a:ext>
              </a:extLst>
            </p:cNvPr>
            <p:cNvSpPr/>
            <p:nvPr/>
          </p:nvSpPr>
          <p:spPr>
            <a:xfrm>
              <a:off x="5188686" y="2743198"/>
              <a:ext cx="1385784" cy="567030"/>
            </a:xfrm>
            <a:prstGeom prst="leftRightArrow">
              <a:avLst/>
            </a:prstGeom>
            <a:solidFill>
              <a:srgbClr val="C00000"/>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A3470ECE-24CE-6FB0-D4D7-482D65DD097B}"/>
                </a:ext>
              </a:extLst>
            </p:cNvPr>
            <p:cNvSpPr txBox="1"/>
            <p:nvPr/>
          </p:nvSpPr>
          <p:spPr>
            <a:xfrm>
              <a:off x="3550897" y="4329103"/>
              <a:ext cx="4661362"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ptos" panose="02110004020202020204"/>
                </a:rPr>
                <a:t>Conflict resulting from the use of a common (commercial or open source) </a:t>
              </a:r>
              <a:r>
                <a:rPr lang="en-US" sz="2000" kern="0" dirty="0">
                  <a:solidFill>
                    <a:prstClr val="black"/>
                  </a:solidFill>
                  <a:latin typeface="Aptos" panose="02110004020202020204"/>
                </a:rPr>
                <a:t>software</a:t>
              </a:r>
              <a:r>
                <a:rPr kumimoji="0" lang="en-US" sz="2000" b="0" i="0" u="none" strike="noStrike" kern="0" cap="none" spc="0" normalizeH="0" baseline="0" noProof="0" dirty="0">
                  <a:ln>
                    <a:noFill/>
                  </a:ln>
                  <a:solidFill>
                    <a:prstClr val="black"/>
                  </a:solidFill>
                  <a:effectLst/>
                  <a:uLnTx/>
                  <a:uFillTx/>
                  <a:latin typeface="Aptos" panose="02110004020202020204"/>
                </a:rPr>
                <a:t> component in a regulated and highly sensitive and regulated device. </a:t>
              </a:r>
            </a:p>
          </p:txBody>
        </p:sp>
      </p:grpSp>
    </p:spTree>
    <p:extLst>
      <p:ext uri="{BB962C8B-B14F-4D97-AF65-F5344CB8AC3E}">
        <p14:creationId xmlns:p14="http://schemas.microsoft.com/office/powerpoint/2010/main" val="2695130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4332B-C3B7-4F5F-4968-BDB3A4B40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F1922-8E19-E454-E796-108D7F8FD853}"/>
              </a:ext>
            </a:extLst>
          </p:cNvPr>
          <p:cNvSpPr>
            <a:spLocks noGrp="1"/>
          </p:cNvSpPr>
          <p:nvPr>
            <p:ph type="title"/>
          </p:nvPr>
        </p:nvSpPr>
        <p:spPr>
          <a:xfrm>
            <a:off x="609600" y="457200"/>
            <a:ext cx="10972800" cy="457200"/>
          </a:xfrm>
        </p:spPr>
        <p:txBody>
          <a:bodyPr/>
          <a:lstStyle/>
          <a:p>
            <a:r>
              <a:rPr lang="en-US" dirty="0"/>
              <a:t>Identifying Vulnerabilities</a:t>
            </a:r>
          </a:p>
        </p:txBody>
      </p:sp>
      <p:sp>
        <p:nvSpPr>
          <p:cNvPr id="3" name="Content Placeholder 2">
            <a:extLst>
              <a:ext uri="{FF2B5EF4-FFF2-40B4-BE49-F238E27FC236}">
                <a16:creationId xmlns:a16="http://schemas.microsoft.com/office/drawing/2014/main" id="{EC522F8B-3C83-313F-8397-B3EB7E9DC8FC}"/>
              </a:ext>
            </a:extLst>
          </p:cNvPr>
          <p:cNvSpPr>
            <a:spLocks noGrp="1"/>
          </p:cNvSpPr>
          <p:nvPr>
            <p:ph idx="1"/>
          </p:nvPr>
        </p:nvSpPr>
        <p:spPr>
          <a:xfrm>
            <a:off x="609599" y="1597026"/>
            <a:ext cx="7010401" cy="4770438"/>
          </a:xfrm>
        </p:spPr>
        <p:txBody>
          <a:bodyPr/>
          <a:lstStyle/>
          <a:p>
            <a:pPr marL="342900" indent="-342900">
              <a:buFont typeface="Arial" panose="020B0604020202020204" pitchFamily="34" charset="0"/>
              <a:buChar char="•"/>
            </a:pPr>
            <a:r>
              <a:rPr lang="en-US" sz="1800" dirty="0">
                <a:hlinkClick r:id="rId4"/>
              </a:rPr>
              <a:t>Common Vulnerabilities and Exposures Database</a:t>
            </a:r>
            <a:endParaRPr lang="en-US" sz="1800" dirty="0"/>
          </a:p>
          <a:p>
            <a:pPr marL="342900" indent="-342900">
              <a:buFont typeface="Arial" panose="020B0604020202020204" pitchFamily="34" charset="0"/>
              <a:buChar char="•"/>
            </a:pPr>
            <a:r>
              <a:rPr lang="en-US" sz="1800" dirty="0">
                <a:hlinkClick r:id="rId5"/>
              </a:rPr>
              <a:t>Microsoft Security Blog</a:t>
            </a:r>
            <a:endParaRPr lang="en-US" sz="1800" dirty="0"/>
          </a:p>
          <a:p>
            <a:pPr marL="342900" indent="-342900">
              <a:buFont typeface="Arial" panose="020B0604020202020204" pitchFamily="34" charset="0"/>
              <a:buChar char="•"/>
            </a:pPr>
            <a:r>
              <a:rPr lang="en-US" sz="1800" dirty="0">
                <a:hlinkClick r:id="rId6"/>
              </a:rPr>
              <a:t>Cisco Security Blog and RSS Feeds</a:t>
            </a:r>
            <a:endParaRPr lang="en-US" sz="1800" dirty="0"/>
          </a:p>
          <a:p>
            <a:pPr marL="342900" indent="-342900">
              <a:buFont typeface="Arial" panose="020B0604020202020204" pitchFamily="34" charset="0"/>
              <a:buChar char="•"/>
            </a:pPr>
            <a:r>
              <a:rPr lang="en-US" sz="1800" dirty="0">
                <a:hlinkClick r:id="rId7"/>
              </a:rPr>
              <a:t>SecureWorks Blog</a:t>
            </a:r>
            <a:endParaRPr lang="en-US" sz="1800" dirty="0"/>
          </a:p>
          <a:p>
            <a:pPr marL="342900" indent="-342900">
              <a:buFont typeface="Arial" panose="020B0604020202020204" pitchFamily="34" charset="0"/>
              <a:buChar char="•"/>
            </a:pPr>
            <a:r>
              <a:rPr lang="en-US" sz="1800" dirty="0">
                <a:hlinkClick r:id="rId8"/>
              </a:rPr>
              <a:t>FBI</a:t>
            </a:r>
            <a:endParaRPr lang="en-US" sz="1800" dirty="0"/>
          </a:p>
          <a:p>
            <a:pPr marL="342900" indent="-342900">
              <a:buFont typeface="Arial" panose="020B0604020202020204" pitchFamily="34" charset="0"/>
              <a:buChar char="•"/>
            </a:pPr>
            <a:r>
              <a:rPr lang="en-US" sz="1800" dirty="0">
                <a:hlinkClick r:id="rId9"/>
              </a:rPr>
              <a:t>Krebsonsecurity.com</a:t>
            </a:r>
            <a:endParaRPr lang="en-US" sz="1800" dirty="0"/>
          </a:p>
          <a:p>
            <a:pPr marL="342900" indent="-342900">
              <a:buFont typeface="Arial" panose="020B0604020202020204" pitchFamily="34" charset="0"/>
              <a:buChar char="•"/>
            </a:pPr>
            <a:r>
              <a:rPr lang="en-US" sz="1800" dirty="0">
                <a:hlinkClick r:id="rId10"/>
              </a:rPr>
              <a:t>DarkReading.com</a:t>
            </a:r>
            <a:endParaRPr lang="en-US" sz="1800" dirty="0"/>
          </a:p>
          <a:p>
            <a:pPr marL="342900" indent="-342900">
              <a:buFont typeface="Arial" panose="020B0604020202020204" pitchFamily="34" charset="0"/>
              <a:buChar char="•"/>
            </a:pPr>
            <a:r>
              <a:rPr lang="en-US" sz="1800" dirty="0">
                <a:hlinkClick r:id="rId11"/>
              </a:rPr>
              <a:t>SANS Internet Storm Center</a:t>
            </a:r>
            <a:endParaRPr lang="en-US" sz="1800" dirty="0"/>
          </a:p>
          <a:p>
            <a:pPr marL="342900" indent="-342900">
              <a:buFont typeface="Arial" panose="020B0604020202020204" pitchFamily="34" charset="0"/>
              <a:buChar char="•"/>
            </a:pPr>
            <a:r>
              <a:rPr lang="en-US" sz="1800" dirty="0">
                <a:hlinkClick r:id="rId12"/>
              </a:rPr>
              <a:t>DoD Cyber Crime Center</a:t>
            </a:r>
            <a:endParaRPr lang="en-US" sz="1800" dirty="0"/>
          </a:p>
          <a:p>
            <a:pPr marL="342900" indent="-342900">
              <a:buFont typeface="Arial" panose="020B0604020202020204" pitchFamily="34" charset="0"/>
              <a:buChar char="•"/>
            </a:pPr>
            <a:r>
              <a:rPr lang="en-US" sz="1800" dirty="0">
                <a:hlinkClick r:id="rId13"/>
              </a:rPr>
              <a:t>Cybersecurity &amp; Infrastructure Security Agency</a:t>
            </a:r>
            <a:endParaRPr lang="en-US" sz="1800" dirty="0"/>
          </a:p>
          <a:p>
            <a:pPr marL="342900" indent="-342900">
              <a:buFont typeface="Arial" panose="020B0604020202020204" pitchFamily="34" charset="0"/>
              <a:buChar char="•"/>
            </a:pPr>
            <a:r>
              <a:rPr lang="en-US" sz="1800" dirty="0">
                <a:hlinkClick r:id="rId14"/>
              </a:rPr>
              <a:t>CISA KEV</a:t>
            </a:r>
            <a:endParaRPr lang="en-US" sz="1800" dirty="0"/>
          </a:p>
          <a:p>
            <a:pPr marL="342900" indent="-342900">
              <a:buFont typeface="Arial" panose="020B0604020202020204" pitchFamily="34" charset="0"/>
              <a:buChar char="•"/>
            </a:pPr>
            <a:r>
              <a:rPr lang="en-US" sz="1800" dirty="0">
                <a:hlinkClick r:id="rId15"/>
              </a:rPr>
              <a:t>ICS-CERT</a:t>
            </a:r>
            <a:endParaRPr lang="en-US" sz="1800" dirty="0"/>
          </a:p>
        </p:txBody>
      </p:sp>
      <p:sp>
        <p:nvSpPr>
          <p:cNvPr id="4" name="Slide Number Placeholder 3">
            <a:extLst>
              <a:ext uri="{FF2B5EF4-FFF2-40B4-BE49-F238E27FC236}">
                <a16:creationId xmlns:a16="http://schemas.microsoft.com/office/drawing/2014/main" id="{61ECB138-5DC6-C97A-BB03-0ACC5F5C016B}"/>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67</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7535378E-9D19-C161-48B2-3679746B7B7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7149865" y="1752600"/>
            <a:ext cx="4123390" cy="4114800"/>
          </a:xfrm>
          <a:prstGeom prst="rect">
            <a:avLst/>
          </a:prstGeom>
        </p:spPr>
      </p:pic>
    </p:spTree>
    <p:extLst>
      <p:ext uri="{BB962C8B-B14F-4D97-AF65-F5344CB8AC3E}">
        <p14:creationId xmlns:p14="http://schemas.microsoft.com/office/powerpoint/2010/main" val="43579023"/>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60FAF1-C3EE-772E-09CC-A560AF4CA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68610" y="1752600"/>
            <a:ext cx="4123390" cy="4114800"/>
          </a:xfrm>
          <a:prstGeom prst="rect">
            <a:avLst/>
          </a:prstGeom>
        </p:spPr>
      </p:pic>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Identifying  Medical Device Vulnerabilities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7848601" cy="4770438"/>
          </a:xfrm>
        </p:spPr>
        <p:txBody>
          <a:bodyPr/>
          <a:lstStyle/>
          <a:p>
            <a:pPr marL="342900" indent="-342900">
              <a:buFont typeface="Arial" panose="020B0604020202020204" pitchFamily="34" charset="0"/>
              <a:buChar char="•"/>
            </a:pPr>
            <a:r>
              <a:rPr lang="en-US" dirty="0"/>
              <a:t>Medical Device Vulnerabilities can be reported in multiple ways</a:t>
            </a:r>
          </a:p>
          <a:p>
            <a:pPr marL="576263" lvl="1" indent="-342900">
              <a:buFont typeface="Arial" panose="020B0604020202020204" pitchFamily="34" charset="0"/>
              <a:buChar char="•"/>
            </a:pPr>
            <a:r>
              <a:rPr lang="en-US" sz="1800" dirty="0"/>
              <a:t>CVE.org = listing all reported vulnerabilities (devices and SW components)</a:t>
            </a:r>
          </a:p>
          <a:p>
            <a:pPr marL="576263" lvl="1" indent="-342900">
              <a:buFont typeface="Arial" panose="020B0604020202020204" pitchFamily="34" charset="0"/>
              <a:buChar char="•"/>
            </a:pPr>
            <a:r>
              <a:rPr lang="en-US" sz="1800" dirty="0"/>
              <a:t>National Vulnerability Database (NVD) = enriched CVEs (but falling behind since early 2024)</a:t>
            </a:r>
          </a:p>
          <a:p>
            <a:pPr marL="576263" lvl="1" indent="-342900">
              <a:buFont typeface="Arial" panose="020B0604020202020204" pitchFamily="34" charset="0"/>
              <a:buChar char="•"/>
            </a:pPr>
            <a:r>
              <a:rPr lang="en-US" sz="1800" dirty="0"/>
              <a:t>ICS-CERT = device vulnerabilities; may point to NVD </a:t>
            </a:r>
          </a:p>
          <a:p>
            <a:pPr marL="576263" lvl="1" indent="-342900">
              <a:buFont typeface="Arial" panose="020B0604020202020204" pitchFamily="34" charset="0"/>
              <a:buChar char="•"/>
            </a:pPr>
            <a:r>
              <a:rPr lang="en-US" sz="1800" dirty="0"/>
              <a:t>FDA = risk of harm or risk to care delivery; points to ICS-CERT and/or NVD</a:t>
            </a:r>
          </a:p>
          <a:p>
            <a:pPr marL="576263" lvl="1" indent="-342900">
              <a:buFont typeface="Arial" panose="020B0604020202020204" pitchFamily="34" charset="0"/>
              <a:buChar char="•"/>
            </a:pPr>
            <a:r>
              <a:rPr lang="en-US" sz="1800" dirty="0"/>
              <a:t>Other agencies as needed = FBI, CISA and CISA KEV, NSA, HHS, …..</a:t>
            </a:r>
          </a:p>
          <a:p>
            <a:pPr marL="576263" lvl="1" indent="-342900">
              <a:buFont typeface="Arial" panose="020B0604020202020204" pitchFamily="34" charset="0"/>
              <a:buChar char="•"/>
            </a:pPr>
            <a:r>
              <a:rPr lang="en-US" sz="1800" dirty="0"/>
              <a:t>Information Sharing Organizations = H-ISAC, </a:t>
            </a:r>
            <a:r>
              <a:rPr lang="en-US" sz="1800" dirty="0" err="1"/>
              <a:t>MedISAO</a:t>
            </a:r>
            <a:r>
              <a:rPr lang="en-US" sz="1800" dirty="0"/>
              <a:t>, HSCC, …</a:t>
            </a:r>
          </a:p>
          <a:p>
            <a:pPr marL="576263" lvl="1" indent="-342900">
              <a:buFont typeface="Arial" panose="020B0604020202020204" pitchFamily="34" charset="0"/>
              <a:buChar char="•"/>
            </a:pPr>
            <a:r>
              <a:rPr lang="en-US" sz="1800" dirty="0"/>
              <a:t>Commercial and Complementary = </a:t>
            </a:r>
            <a:r>
              <a:rPr lang="en-US" sz="1800" dirty="0" err="1"/>
              <a:t>VulnDB</a:t>
            </a:r>
            <a:r>
              <a:rPr lang="en-US" sz="1800" dirty="0"/>
              <a:t>, </a:t>
            </a:r>
            <a:r>
              <a:rPr lang="en-US" sz="1800" dirty="0" err="1"/>
              <a:t>VulnCheck</a:t>
            </a:r>
            <a:r>
              <a:rPr lang="en-US" sz="1800" dirty="0"/>
              <a:t>, EPSS, GitHub</a:t>
            </a:r>
          </a:p>
          <a:p>
            <a:pPr marL="576263" lvl="1" indent="-342900">
              <a:buFont typeface="Arial" panose="020B0604020202020204" pitchFamily="34" charset="0"/>
              <a:buChar char="•"/>
            </a:pPr>
            <a:r>
              <a:rPr lang="en-US" sz="1800" dirty="0"/>
              <a:t>Vendors: Software (MSFT, Adobe, etc.); medical device vendors via service portal or trusted channel</a:t>
            </a:r>
          </a:p>
          <a:p>
            <a:pPr marL="576263" lvl="1" indent="-342900">
              <a:buFont typeface="Arial" panose="020B0604020202020204" pitchFamily="34" charset="0"/>
              <a:buChar char="•"/>
            </a:pPr>
            <a:r>
              <a:rPr lang="en-US" sz="1800" dirty="0"/>
              <a:t>International = EUVD, JVN (Japan), CNNVD and CNVD (China), Cert-In (India), ….</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68</a:t>
            </a:fld>
            <a:endParaRPr lang="en-US" dirty="0">
              <a:solidFill>
                <a:srgbClr val="4D4E53">
                  <a:tint val="75000"/>
                </a:srgbClr>
              </a:solidFill>
            </a:endParaRPr>
          </a:p>
        </p:txBody>
      </p:sp>
    </p:spTree>
    <p:extLst>
      <p:ext uri="{BB962C8B-B14F-4D97-AF65-F5344CB8AC3E}">
        <p14:creationId xmlns:p14="http://schemas.microsoft.com/office/powerpoint/2010/main" val="3204721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5A61-0D68-AABF-55DE-EB154A54F8A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F64297-854E-FC2E-A6C3-8B586191DC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68610" y="1752600"/>
            <a:ext cx="4123390" cy="4114800"/>
          </a:xfrm>
          <a:prstGeom prst="rect">
            <a:avLst/>
          </a:prstGeom>
        </p:spPr>
      </p:pic>
      <p:sp>
        <p:nvSpPr>
          <p:cNvPr id="2" name="Title 1">
            <a:extLst>
              <a:ext uri="{FF2B5EF4-FFF2-40B4-BE49-F238E27FC236}">
                <a16:creationId xmlns:a16="http://schemas.microsoft.com/office/drawing/2014/main" id="{C8C4A84D-2355-8A6D-74F4-C8B7820D72A4}"/>
              </a:ext>
            </a:extLst>
          </p:cNvPr>
          <p:cNvSpPr>
            <a:spLocks noGrp="1"/>
          </p:cNvSpPr>
          <p:nvPr>
            <p:ph type="title"/>
          </p:nvPr>
        </p:nvSpPr>
        <p:spPr>
          <a:xfrm>
            <a:off x="609600" y="457200"/>
            <a:ext cx="10972800" cy="457200"/>
          </a:xfrm>
        </p:spPr>
        <p:txBody>
          <a:bodyPr/>
          <a:lstStyle/>
          <a:p>
            <a:r>
              <a:rPr lang="en-US" dirty="0"/>
              <a:t>Identifying  Medical Device Vulnerabilities</a:t>
            </a:r>
          </a:p>
        </p:txBody>
      </p:sp>
      <p:sp>
        <p:nvSpPr>
          <p:cNvPr id="3" name="Content Placeholder 2">
            <a:extLst>
              <a:ext uri="{FF2B5EF4-FFF2-40B4-BE49-F238E27FC236}">
                <a16:creationId xmlns:a16="http://schemas.microsoft.com/office/drawing/2014/main" id="{98BF7DE6-EC25-AE27-4E0D-1C992D66CA7B}"/>
              </a:ext>
            </a:extLst>
          </p:cNvPr>
          <p:cNvSpPr>
            <a:spLocks noGrp="1"/>
          </p:cNvSpPr>
          <p:nvPr>
            <p:ph idx="1"/>
          </p:nvPr>
        </p:nvSpPr>
        <p:spPr>
          <a:xfrm>
            <a:off x="609599" y="1597026"/>
            <a:ext cx="7848601" cy="4770438"/>
          </a:xfrm>
        </p:spPr>
        <p:txBody>
          <a:bodyPr/>
          <a:lstStyle/>
          <a:p>
            <a:pPr marL="342900" indent="-342900">
              <a:buFont typeface="Arial" panose="020B0604020202020204" pitchFamily="34" charset="0"/>
              <a:buChar char="•"/>
            </a:pPr>
            <a:r>
              <a:rPr lang="en-US" dirty="0"/>
              <a:t>Be </a:t>
            </a:r>
            <a:r>
              <a:rPr lang="en-US" sz="2800" dirty="0"/>
              <a:t>prepared</a:t>
            </a:r>
            <a:r>
              <a:rPr lang="en-US" dirty="0"/>
              <a:t> for inconsistencies between reporting:</a:t>
            </a:r>
          </a:p>
          <a:p>
            <a:pPr marL="519113" lvl="1" indent="-285750">
              <a:buFont typeface="Arial" panose="020B0604020202020204" pitchFamily="34" charset="0"/>
              <a:buChar char="•"/>
            </a:pPr>
            <a:r>
              <a:rPr lang="en-US" dirty="0"/>
              <a:t>Level of detail and structure may vary; e.g., NVD (structured) vs ICS-CERT (semi-structured) vs FDA (unstructured)</a:t>
            </a:r>
          </a:p>
          <a:p>
            <a:pPr marL="519113" lvl="1" indent="-285750">
              <a:buFont typeface="Arial" panose="020B0604020202020204" pitchFamily="34" charset="0"/>
              <a:buChar char="•"/>
            </a:pPr>
            <a:r>
              <a:rPr lang="en-US" dirty="0"/>
              <a:t>Inconsistency due to objective, human judgement, and point in time</a:t>
            </a:r>
          </a:p>
          <a:p>
            <a:pPr marL="519113" lvl="1" indent="-285750">
              <a:buFont typeface="Arial" panose="020B0604020202020204" pitchFamily="34" charset="0"/>
              <a:buChar char="•"/>
            </a:pPr>
            <a:r>
              <a:rPr lang="en-US" dirty="0"/>
              <a:t>Translation of general risk (e.g., SW vulnerability in NVD) to medical device risk may be difficult</a:t>
            </a:r>
          </a:p>
        </p:txBody>
      </p:sp>
      <p:sp>
        <p:nvSpPr>
          <p:cNvPr id="4" name="Slide Number Placeholder 3">
            <a:extLst>
              <a:ext uri="{FF2B5EF4-FFF2-40B4-BE49-F238E27FC236}">
                <a16:creationId xmlns:a16="http://schemas.microsoft.com/office/drawing/2014/main" id="{2713D24C-32F6-7EFB-3184-648EA78C7D9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69</a:t>
            </a:fld>
            <a:endParaRPr lang="en-US" dirty="0">
              <a:solidFill>
                <a:srgbClr val="4D4E53">
                  <a:tint val="75000"/>
                </a:srgbClr>
              </a:solidFill>
            </a:endParaRPr>
          </a:p>
        </p:txBody>
      </p:sp>
    </p:spTree>
    <p:extLst>
      <p:ext uri="{BB962C8B-B14F-4D97-AF65-F5344CB8AC3E}">
        <p14:creationId xmlns:p14="http://schemas.microsoft.com/office/powerpoint/2010/main" val="2294664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Why is cybersecurity an issue?</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10972800" cy="1146174"/>
          </a:xfrm>
        </p:spPr>
        <p:txBody>
          <a:bodyPr/>
          <a:lstStyle/>
          <a:p>
            <a:pPr marL="342900" indent="-342900">
              <a:buFont typeface="Arial" panose="020B0604020202020204" pitchFamily="34" charset="0"/>
              <a:buChar char="•"/>
            </a:pPr>
            <a:r>
              <a:rPr lang="en-US" sz="3200" dirty="0"/>
              <a:t>Removing access restrictions means every data asset must be protected individually!</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a:t>
            </a:fld>
            <a:endParaRPr lang="en-US" dirty="0">
              <a:solidFill>
                <a:srgbClr val="4D4E53">
                  <a:tint val="75000"/>
                </a:srgbClr>
              </a:solidFill>
            </a:endParaRPr>
          </a:p>
        </p:txBody>
      </p:sp>
      <p:grpSp>
        <p:nvGrpSpPr>
          <p:cNvPr id="9" name="Group 8">
            <a:extLst>
              <a:ext uri="{FF2B5EF4-FFF2-40B4-BE49-F238E27FC236}">
                <a16:creationId xmlns:a16="http://schemas.microsoft.com/office/drawing/2014/main" id="{C4B3338C-C397-9E90-E14F-ADCFE7E693CE}"/>
              </a:ext>
            </a:extLst>
          </p:cNvPr>
          <p:cNvGrpSpPr/>
          <p:nvPr/>
        </p:nvGrpSpPr>
        <p:grpSpPr>
          <a:xfrm>
            <a:off x="5638800" y="2265652"/>
            <a:ext cx="4343400" cy="4269783"/>
            <a:chOff x="3733800" y="2131017"/>
            <a:chExt cx="4343400" cy="4269783"/>
          </a:xfrm>
        </p:grpSpPr>
        <p:sp>
          <p:nvSpPr>
            <p:cNvPr id="7" name="Oval 6">
              <a:extLst>
                <a:ext uri="{FF2B5EF4-FFF2-40B4-BE49-F238E27FC236}">
                  <a16:creationId xmlns:a16="http://schemas.microsoft.com/office/drawing/2014/main" id="{55F1F4CE-80B3-CAF7-32FE-59C224D3EF9C}"/>
                </a:ext>
              </a:extLst>
            </p:cNvPr>
            <p:cNvSpPr/>
            <p:nvPr/>
          </p:nvSpPr>
          <p:spPr>
            <a:xfrm>
              <a:off x="3733800" y="2131017"/>
              <a:ext cx="4343400" cy="426978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77AF715-60B9-FF94-D73F-8EF3456861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515465" y="2849973"/>
              <a:ext cx="2866103" cy="2761501"/>
            </a:xfrm>
            <a:prstGeom prst="rect">
              <a:avLst/>
            </a:prstGeom>
          </p:spPr>
        </p:pic>
      </p:grpSp>
    </p:spTree>
    <p:extLst>
      <p:ext uri="{BB962C8B-B14F-4D97-AF65-F5344CB8AC3E}">
        <p14:creationId xmlns:p14="http://schemas.microsoft.com/office/powerpoint/2010/main" val="1828486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DE53-8A4A-8FBC-43CE-553A94F72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40508-9705-12BA-7DC7-9F6885A71C39}"/>
              </a:ext>
            </a:extLst>
          </p:cNvPr>
          <p:cNvSpPr>
            <a:spLocks noGrp="1"/>
          </p:cNvSpPr>
          <p:nvPr>
            <p:ph type="title"/>
          </p:nvPr>
        </p:nvSpPr>
        <p:spPr>
          <a:xfrm>
            <a:off x="609600" y="457200"/>
            <a:ext cx="10972800" cy="457200"/>
          </a:xfrm>
        </p:spPr>
        <p:txBody>
          <a:bodyPr/>
          <a:lstStyle/>
          <a:p>
            <a:r>
              <a:rPr lang="en-US" dirty="0"/>
              <a:t>Example: ICS-CERT Annual Reporting</a:t>
            </a:r>
          </a:p>
        </p:txBody>
      </p:sp>
      <p:sp>
        <p:nvSpPr>
          <p:cNvPr id="4" name="Slide Number Placeholder 3">
            <a:extLst>
              <a:ext uri="{FF2B5EF4-FFF2-40B4-BE49-F238E27FC236}">
                <a16:creationId xmlns:a16="http://schemas.microsoft.com/office/drawing/2014/main" id="{0BA757FB-CE23-4587-0BF4-F14B00A2AB9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70</a:t>
            </a:fld>
            <a:endParaRPr lang="en-US" dirty="0">
              <a:solidFill>
                <a:srgbClr val="4D4E53">
                  <a:tint val="75000"/>
                </a:srgbClr>
              </a:solidFill>
            </a:endParaRPr>
          </a:p>
        </p:txBody>
      </p:sp>
      <p:grpSp>
        <p:nvGrpSpPr>
          <p:cNvPr id="8" name="Group 7">
            <a:extLst>
              <a:ext uri="{FF2B5EF4-FFF2-40B4-BE49-F238E27FC236}">
                <a16:creationId xmlns:a16="http://schemas.microsoft.com/office/drawing/2014/main" id="{24238D22-B696-199D-5047-420233510087}"/>
              </a:ext>
            </a:extLst>
          </p:cNvPr>
          <p:cNvGrpSpPr/>
          <p:nvPr/>
        </p:nvGrpSpPr>
        <p:grpSpPr>
          <a:xfrm>
            <a:off x="2133230" y="1447800"/>
            <a:ext cx="7925539" cy="4768645"/>
            <a:chOff x="1624614" y="1136342"/>
            <a:chExt cx="8815525" cy="5689703"/>
          </a:xfrm>
        </p:grpSpPr>
        <p:pic>
          <p:nvPicPr>
            <p:cNvPr id="9" name="Picture 8">
              <a:extLst>
                <a:ext uri="{FF2B5EF4-FFF2-40B4-BE49-F238E27FC236}">
                  <a16:creationId xmlns:a16="http://schemas.microsoft.com/office/drawing/2014/main" id="{7073871F-A25D-2D8C-EC54-78707A7FF34F}"/>
                </a:ext>
              </a:extLst>
            </p:cNvPr>
            <p:cNvPicPr>
              <a:picLocks noChangeAspect="1"/>
            </p:cNvPicPr>
            <p:nvPr/>
          </p:nvPicPr>
          <p:blipFill>
            <a:blip r:embed="rId3"/>
            <a:stretch>
              <a:fillRect/>
            </a:stretch>
          </p:blipFill>
          <p:spPr>
            <a:xfrm>
              <a:off x="1988598" y="1136342"/>
              <a:ext cx="8070945" cy="5026419"/>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9847D543-8788-B686-6942-A2D6895551DF}"/>
                </a:ext>
              </a:extLst>
            </p:cNvPr>
            <p:cNvSpPr txBox="1"/>
            <p:nvPr/>
          </p:nvSpPr>
          <p:spPr>
            <a:xfrm>
              <a:off x="1624614" y="6272047"/>
              <a:ext cx="8815525" cy="553998"/>
            </a:xfrm>
            <a:prstGeom prst="rect">
              <a:avLst/>
            </a:prstGeom>
            <a:noFill/>
          </p:spPr>
          <p:txBody>
            <a:bodyPr wrap="square">
              <a:spAutoFit/>
            </a:bodyPr>
            <a:lstStyle/>
            <a:p>
              <a:pPr algn="ctr"/>
              <a:r>
                <a:rPr lang="en-US" b="1" dirty="0"/>
                <a:t>Medical Device Annual Vulnerability Reporting per Calendar Year</a:t>
              </a:r>
            </a:p>
            <a:p>
              <a:pPr algn="ctr"/>
              <a:r>
                <a:rPr lang="en-US" sz="1200" dirty="0"/>
                <a:t>Source:  </a:t>
              </a:r>
              <a:r>
                <a:rPr lang="en-US" sz="1200" dirty="0">
                  <a:hlinkClick r:id="rId4"/>
                </a:rPr>
                <a:t>https://www.medcrypt.com/cybersecurity-whitepapers/whitepapers-ics-cert-2024-medical-device-cybersecurity-trends</a:t>
              </a:r>
              <a:r>
                <a:rPr lang="en-US" sz="1200" dirty="0"/>
                <a:t> </a:t>
              </a:r>
            </a:p>
          </p:txBody>
        </p:sp>
      </p:grpSp>
    </p:spTree>
    <p:extLst>
      <p:ext uri="{BB962C8B-B14F-4D97-AF65-F5344CB8AC3E}">
        <p14:creationId xmlns:p14="http://schemas.microsoft.com/office/powerpoint/2010/main" val="3654655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CBA3B-119F-FFF4-13C0-5403A475A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CD0943-4E6C-8DFB-6C09-CFCB78C3A642}"/>
              </a:ext>
            </a:extLst>
          </p:cNvPr>
          <p:cNvSpPr>
            <a:spLocks noGrp="1"/>
          </p:cNvSpPr>
          <p:nvPr>
            <p:ph type="title"/>
          </p:nvPr>
        </p:nvSpPr>
        <p:spPr>
          <a:xfrm>
            <a:off x="609600" y="457200"/>
            <a:ext cx="10972800" cy="457200"/>
          </a:xfrm>
        </p:spPr>
        <p:txBody>
          <a:bodyPr/>
          <a:lstStyle/>
          <a:p>
            <a:r>
              <a:rPr lang="en-US" dirty="0"/>
              <a:t>Example: </a:t>
            </a:r>
            <a:r>
              <a:rPr lang="en-US" dirty="0" err="1"/>
              <a:t>Contec</a:t>
            </a:r>
            <a:r>
              <a:rPr lang="en-US" dirty="0"/>
              <a:t> CMS8000 Monitor</a:t>
            </a:r>
          </a:p>
        </p:txBody>
      </p:sp>
      <p:sp>
        <p:nvSpPr>
          <p:cNvPr id="4" name="Slide Number Placeholder 3">
            <a:extLst>
              <a:ext uri="{FF2B5EF4-FFF2-40B4-BE49-F238E27FC236}">
                <a16:creationId xmlns:a16="http://schemas.microsoft.com/office/drawing/2014/main" id="{36E532C1-409B-D010-A755-AFC1FBF1265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71</a:t>
            </a:fld>
            <a:endParaRPr lang="en-US" dirty="0">
              <a:solidFill>
                <a:srgbClr val="4D4E53">
                  <a:tint val="75000"/>
                </a:srgbClr>
              </a:solidFill>
            </a:endParaRPr>
          </a:p>
        </p:txBody>
      </p:sp>
      <p:grpSp>
        <p:nvGrpSpPr>
          <p:cNvPr id="17" name="Group 16">
            <a:extLst>
              <a:ext uri="{FF2B5EF4-FFF2-40B4-BE49-F238E27FC236}">
                <a16:creationId xmlns:a16="http://schemas.microsoft.com/office/drawing/2014/main" id="{502B1CB8-B921-E5DC-B5D8-92684C0BC077}"/>
              </a:ext>
            </a:extLst>
          </p:cNvPr>
          <p:cNvGrpSpPr/>
          <p:nvPr/>
        </p:nvGrpSpPr>
        <p:grpSpPr>
          <a:xfrm>
            <a:off x="1080246" y="1371600"/>
            <a:ext cx="10787289" cy="5230572"/>
            <a:chOff x="158207" y="1064986"/>
            <a:chExt cx="11695882" cy="5671133"/>
          </a:xfrm>
        </p:grpSpPr>
        <p:pic>
          <p:nvPicPr>
            <p:cNvPr id="18" name="Picture 17">
              <a:extLst>
                <a:ext uri="{FF2B5EF4-FFF2-40B4-BE49-F238E27FC236}">
                  <a16:creationId xmlns:a16="http://schemas.microsoft.com/office/drawing/2014/main" id="{37D93266-1CFB-90FD-529A-EFDCC6738996}"/>
                </a:ext>
              </a:extLst>
            </p:cNvPr>
            <p:cNvPicPr>
              <a:picLocks noChangeAspect="1"/>
            </p:cNvPicPr>
            <p:nvPr/>
          </p:nvPicPr>
          <p:blipFill>
            <a:blip r:embed="rId3"/>
            <a:stretch>
              <a:fillRect/>
            </a:stretch>
          </p:blipFill>
          <p:spPr>
            <a:xfrm>
              <a:off x="3180153" y="1524954"/>
              <a:ext cx="2915847" cy="3664260"/>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46597C9D-0364-FBC1-C435-1461798A4815}"/>
                </a:ext>
              </a:extLst>
            </p:cNvPr>
            <p:cNvSpPr txBox="1"/>
            <p:nvPr/>
          </p:nvSpPr>
          <p:spPr>
            <a:xfrm>
              <a:off x="3180153" y="5420339"/>
              <a:ext cx="2915847" cy="553998"/>
            </a:xfrm>
            <a:prstGeom prst="rect">
              <a:avLst/>
            </a:prstGeom>
            <a:noFill/>
          </p:spPr>
          <p:txBody>
            <a:bodyPr wrap="square">
              <a:spAutoFit/>
            </a:bodyPr>
            <a:lstStyle/>
            <a:p>
              <a:r>
                <a:rPr lang="en-US" sz="1000" dirty="0">
                  <a:hlinkClick r:id="rId4"/>
                </a:rPr>
                <a:t>https://www.cisa.gov/sites/default/files/2025-01/fact-sheet-contec-cms8000-contains-a-backdoor-508c.pdf</a:t>
              </a:r>
              <a:r>
                <a:rPr lang="en-US" sz="1000" dirty="0"/>
                <a:t> </a:t>
              </a:r>
            </a:p>
          </p:txBody>
        </p:sp>
        <p:pic>
          <p:nvPicPr>
            <p:cNvPr id="20" name="Picture 19">
              <a:extLst>
                <a:ext uri="{FF2B5EF4-FFF2-40B4-BE49-F238E27FC236}">
                  <a16:creationId xmlns:a16="http://schemas.microsoft.com/office/drawing/2014/main" id="{57C0541C-0100-10DB-07CE-CB020FD13EB3}"/>
                </a:ext>
              </a:extLst>
            </p:cNvPr>
            <p:cNvPicPr>
              <a:picLocks noChangeAspect="1"/>
            </p:cNvPicPr>
            <p:nvPr/>
          </p:nvPicPr>
          <p:blipFill>
            <a:blip r:embed="rId5"/>
            <a:stretch>
              <a:fillRect/>
            </a:stretch>
          </p:blipFill>
          <p:spPr>
            <a:xfrm>
              <a:off x="6402030" y="1064986"/>
              <a:ext cx="2699061" cy="2735453"/>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DCADE25F-F0DC-F4B0-2E40-6BA03013305D}"/>
                </a:ext>
              </a:extLst>
            </p:cNvPr>
            <p:cNvSpPr txBox="1"/>
            <p:nvPr/>
          </p:nvSpPr>
          <p:spPr>
            <a:xfrm>
              <a:off x="6402030" y="3933269"/>
              <a:ext cx="1779945" cy="553998"/>
            </a:xfrm>
            <a:prstGeom prst="rect">
              <a:avLst/>
            </a:prstGeom>
            <a:noFill/>
          </p:spPr>
          <p:txBody>
            <a:bodyPr wrap="square">
              <a:spAutoFit/>
            </a:bodyPr>
            <a:lstStyle/>
            <a:p>
              <a:r>
                <a:rPr lang="en-US" sz="1000" dirty="0">
                  <a:hlinkClick r:id="rId6"/>
                </a:rPr>
                <a:t>https://www.cisa.gov/news-events/ics-medical-advisories/icsma-25-030-01</a:t>
              </a:r>
              <a:r>
                <a:rPr lang="en-US" sz="1000" dirty="0"/>
                <a:t> </a:t>
              </a:r>
            </a:p>
          </p:txBody>
        </p:sp>
        <p:pic>
          <p:nvPicPr>
            <p:cNvPr id="22" name="Picture 21">
              <a:extLst>
                <a:ext uri="{FF2B5EF4-FFF2-40B4-BE49-F238E27FC236}">
                  <a16:creationId xmlns:a16="http://schemas.microsoft.com/office/drawing/2014/main" id="{78CD4B87-55A9-19AE-B9BF-EBD2D095FF6E}"/>
                </a:ext>
              </a:extLst>
            </p:cNvPr>
            <p:cNvPicPr>
              <a:picLocks noChangeAspect="1"/>
            </p:cNvPicPr>
            <p:nvPr/>
          </p:nvPicPr>
          <p:blipFill>
            <a:blip r:embed="rId7"/>
            <a:stretch>
              <a:fillRect/>
            </a:stretch>
          </p:blipFill>
          <p:spPr>
            <a:xfrm>
              <a:off x="158207" y="1064986"/>
              <a:ext cx="2699292" cy="4552129"/>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0AA0825A-2936-B559-BFB4-9FD7E7ADE4EE}"/>
                </a:ext>
              </a:extLst>
            </p:cNvPr>
            <p:cNvPicPr>
              <a:picLocks noChangeAspect="1"/>
            </p:cNvPicPr>
            <p:nvPr/>
          </p:nvPicPr>
          <p:blipFill>
            <a:blip r:embed="rId8"/>
            <a:stretch>
              <a:fillRect/>
            </a:stretch>
          </p:blipFill>
          <p:spPr>
            <a:xfrm>
              <a:off x="8352215" y="2940612"/>
              <a:ext cx="3501874" cy="3382332"/>
            </a:xfrm>
            <a:prstGeom prst="rect">
              <a:avLst/>
            </a:prstGeom>
            <a:ln>
              <a:noFill/>
            </a:ln>
            <a:effectLst>
              <a:outerShdw blurRad="190500" algn="tl" rotWithShape="0">
                <a:srgbClr val="000000">
                  <a:alpha val="70000"/>
                </a:srgbClr>
              </a:outerShdw>
            </a:effectLst>
          </p:spPr>
        </p:pic>
        <p:sp>
          <p:nvSpPr>
            <p:cNvPr id="24" name="Rectangle 23">
              <a:extLst>
                <a:ext uri="{FF2B5EF4-FFF2-40B4-BE49-F238E27FC236}">
                  <a16:creationId xmlns:a16="http://schemas.microsoft.com/office/drawing/2014/main" id="{31B6D803-4642-DE5B-ED81-D3A5B3F9EE5B}"/>
                </a:ext>
              </a:extLst>
            </p:cNvPr>
            <p:cNvSpPr/>
            <p:nvPr/>
          </p:nvSpPr>
          <p:spPr>
            <a:xfrm>
              <a:off x="6427430" y="1439864"/>
              <a:ext cx="259120" cy="1308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987402F-6669-F5FA-5B94-6B2440B3B747}"/>
                </a:ext>
              </a:extLst>
            </p:cNvPr>
            <p:cNvSpPr txBox="1"/>
            <p:nvPr/>
          </p:nvSpPr>
          <p:spPr>
            <a:xfrm>
              <a:off x="8715375" y="6489898"/>
              <a:ext cx="2962275" cy="246221"/>
            </a:xfrm>
            <a:prstGeom prst="rect">
              <a:avLst/>
            </a:prstGeom>
            <a:noFill/>
          </p:spPr>
          <p:txBody>
            <a:bodyPr wrap="square">
              <a:spAutoFit/>
            </a:bodyPr>
            <a:lstStyle/>
            <a:p>
              <a:r>
                <a:rPr lang="en-US" sz="1000" dirty="0">
                  <a:hlinkClick r:id="rId9"/>
                </a:rPr>
                <a:t>https://nvd.nist.gov/vuln/detail/CVE-2025-0626</a:t>
              </a:r>
              <a:r>
                <a:rPr lang="en-US" sz="1000" dirty="0"/>
                <a:t> </a:t>
              </a:r>
            </a:p>
          </p:txBody>
        </p:sp>
        <p:sp>
          <p:nvSpPr>
            <p:cNvPr id="26" name="Oval 25">
              <a:extLst>
                <a:ext uri="{FF2B5EF4-FFF2-40B4-BE49-F238E27FC236}">
                  <a16:creationId xmlns:a16="http://schemas.microsoft.com/office/drawing/2014/main" id="{DDF20B96-4BAB-4AE3-2F27-6F95A112B606}"/>
                </a:ext>
              </a:extLst>
            </p:cNvPr>
            <p:cNvSpPr/>
            <p:nvPr/>
          </p:nvSpPr>
          <p:spPr>
            <a:xfrm>
              <a:off x="8267701" y="4286250"/>
              <a:ext cx="1066800" cy="2857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48915D2D-6A9A-72BC-396F-9B45175FDDAD}"/>
              </a:ext>
            </a:extLst>
          </p:cNvPr>
          <p:cNvSpPr txBox="1"/>
          <p:nvPr/>
        </p:nvSpPr>
        <p:spPr>
          <a:xfrm>
            <a:off x="1080246" y="5602113"/>
            <a:ext cx="2915847" cy="707886"/>
          </a:xfrm>
          <a:prstGeom prst="rect">
            <a:avLst/>
          </a:prstGeom>
          <a:noFill/>
        </p:spPr>
        <p:txBody>
          <a:bodyPr wrap="square">
            <a:spAutoFit/>
          </a:bodyPr>
          <a:lstStyle/>
          <a:p>
            <a:r>
              <a:rPr lang="en-US" sz="1000" dirty="0">
                <a:hlinkClick r:id="rId10"/>
              </a:rPr>
              <a:t>https://www.fda.gov/medical-devices/safety-communications/cybersecurity-vulnerabilities-certain-patient-monitors-contec-and-epsimed-fda-safety-communication</a:t>
            </a:r>
            <a:r>
              <a:rPr lang="en-US" sz="1000" dirty="0"/>
              <a:t> </a:t>
            </a:r>
          </a:p>
        </p:txBody>
      </p:sp>
    </p:spTree>
    <p:extLst>
      <p:ext uri="{BB962C8B-B14F-4D97-AF65-F5344CB8AC3E}">
        <p14:creationId xmlns:p14="http://schemas.microsoft.com/office/powerpoint/2010/main" val="1954033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D75E4-EA2B-1FAE-D085-2DDAEF671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C935E-5BBE-BACA-166E-B5DABEBA65E7}"/>
              </a:ext>
            </a:extLst>
          </p:cNvPr>
          <p:cNvSpPr>
            <a:spLocks noGrp="1"/>
          </p:cNvSpPr>
          <p:nvPr>
            <p:ph type="title"/>
          </p:nvPr>
        </p:nvSpPr>
        <p:spPr/>
        <p:txBody>
          <a:bodyPr/>
          <a:lstStyle/>
          <a:p>
            <a:r>
              <a:rPr lang="en-US" dirty="0"/>
              <a:t>Lab 2 – CVE Hunting with NVD</a:t>
            </a:r>
          </a:p>
        </p:txBody>
      </p:sp>
      <p:sp>
        <p:nvSpPr>
          <p:cNvPr id="4" name="Slide Number Placeholder 3">
            <a:extLst>
              <a:ext uri="{FF2B5EF4-FFF2-40B4-BE49-F238E27FC236}">
                <a16:creationId xmlns:a16="http://schemas.microsoft.com/office/drawing/2014/main" id="{1904D091-B5C7-AB8C-2812-A2FF0B4158FD}"/>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72</a:t>
            </a:fld>
            <a:endParaRPr lang="en-US" dirty="0">
              <a:solidFill>
                <a:srgbClr val="4D4E53">
                  <a:tint val="75000"/>
                </a:srgbClr>
              </a:solidFill>
            </a:endParaRPr>
          </a:p>
        </p:txBody>
      </p:sp>
      <p:pic>
        <p:nvPicPr>
          <p:cNvPr id="7" name="Content Placeholder 6">
            <a:extLst>
              <a:ext uri="{FF2B5EF4-FFF2-40B4-BE49-F238E27FC236}">
                <a16:creationId xmlns:a16="http://schemas.microsoft.com/office/drawing/2014/main" id="{74B74BFB-B9D6-E0DD-C55A-E679B2FE176D}"/>
              </a:ext>
            </a:extLst>
          </p:cNvPr>
          <p:cNvPicPr>
            <a:picLocks noGrp="1" noChangeAspect="1"/>
          </p:cNvPicPr>
          <p:nvPr>
            <p:ph idx="1"/>
          </p:nvPr>
        </p:nvPicPr>
        <p:blipFill>
          <a:blip r:embed="rId2"/>
          <a:stretch>
            <a:fillRect/>
          </a:stretch>
        </p:blipFill>
        <p:spPr bwMode="auto">
          <a:xfrm>
            <a:off x="3950454" y="1341092"/>
            <a:ext cx="4291092" cy="5037854"/>
          </a:xfrm>
          <a:prstGeom prst="rect">
            <a:avLst/>
          </a:prstGeom>
          <a:noFill/>
          <a:ln w="9525">
            <a:noFill/>
            <a:miter lim="800000"/>
            <a:headEnd/>
            <a:tailEnd/>
          </a:ln>
        </p:spPr>
      </p:pic>
    </p:spTree>
    <p:extLst>
      <p:ext uri="{BB962C8B-B14F-4D97-AF65-F5344CB8AC3E}">
        <p14:creationId xmlns:p14="http://schemas.microsoft.com/office/powerpoint/2010/main" val="170109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EDC3F-F6AC-5445-F3B5-D23F072C9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EC66E-0813-F14F-B88D-138FFD3BDB19}"/>
              </a:ext>
            </a:extLst>
          </p:cNvPr>
          <p:cNvSpPr>
            <a:spLocks noGrp="1"/>
          </p:cNvSpPr>
          <p:nvPr>
            <p:ph type="title"/>
          </p:nvPr>
        </p:nvSpPr>
        <p:spPr>
          <a:xfrm>
            <a:off x="609600" y="457200"/>
            <a:ext cx="10972800" cy="457200"/>
          </a:xfrm>
        </p:spPr>
        <p:txBody>
          <a:bodyPr/>
          <a:lstStyle/>
          <a:p>
            <a:r>
              <a:rPr lang="en-US" dirty="0"/>
              <a:t>Module 3 Objectives</a:t>
            </a:r>
          </a:p>
        </p:txBody>
      </p:sp>
      <p:sp>
        <p:nvSpPr>
          <p:cNvPr id="4" name="Slide Number Placeholder 3">
            <a:extLst>
              <a:ext uri="{FF2B5EF4-FFF2-40B4-BE49-F238E27FC236}">
                <a16:creationId xmlns:a16="http://schemas.microsoft.com/office/drawing/2014/main" id="{0B071A51-0596-E4D0-D748-E4FB5BD7A849}"/>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73</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14AC7EB2-50D1-CD68-D363-E022A15411D2}"/>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dirty="0"/>
              <a:t>Discuss the core components of a cybersecurity program</a:t>
            </a:r>
          </a:p>
          <a:p>
            <a:pPr marL="342900" indent="-342900">
              <a:buFont typeface="Arial" panose="020B0604020202020204" pitchFamily="34" charset="0"/>
              <a:buChar char="•"/>
            </a:pPr>
            <a:r>
              <a:rPr lang="en-US" dirty="0"/>
              <a:t>Conduct a risk assessment</a:t>
            </a:r>
          </a:p>
          <a:p>
            <a:pPr marL="342900" indent="-342900">
              <a:buFont typeface="Arial" panose="020B0604020202020204" pitchFamily="34" charset="0"/>
              <a:buChar char="•"/>
            </a:pPr>
            <a:r>
              <a:rPr lang="en-US" dirty="0"/>
              <a:t>Identify administrative or technical mitigations to reduce risk</a:t>
            </a:r>
          </a:p>
          <a:p>
            <a:pPr marL="342900" indent="-342900">
              <a:buFont typeface="Arial" panose="020B0604020202020204" pitchFamily="34" charset="0"/>
              <a:buChar char="•"/>
            </a:pPr>
            <a:r>
              <a:rPr lang="en-US" dirty="0"/>
              <a:t>Explain the purpose of a security audit</a:t>
            </a:r>
          </a:p>
          <a:p>
            <a:pPr marL="342900" indent="-342900">
              <a:buFont typeface="Arial" panose="020B0604020202020204" pitchFamily="34" charset="0"/>
              <a:buChar char="•"/>
            </a:pPr>
            <a:r>
              <a:rPr lang="en-US" dirty="0"/>
              <a:t>Describe the role of a SIEM in cybersecurity monitoring</a:t>
            </a:r>
          </a:p>
        </p:txBody>
      </p:sp>
      <p:pic>
        <p:nvPicPr>
          <p:cNvPr id="7" name="Graphic 6">
            <a:extLst>
              <a:ext uri="{FF2B5EF4-FFF2-40B4-BE49-F238E27FC236}">
                <a16:creationId xmlns:a16="http://schemas.microsoft.com/office/drawing/2014/main" id="{2C68106E-E012-4EDB-E32B-A88E80051E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0" y="1828800"/>
            <a:ext cx="3467682" cy="3810000"/>
          </a:xfrm>
          <a:prstGeom prst="rect">
            <a:avLst/>
          </a:prstGeom>
        </p:spPr>
      </p:pic>
    </p:spTree>
    <p:extLst>
      <p:ext uri="{BB962C8B-B14F-4D97-AF65-F5344CB8AC3E}">
        <p14:creationId xmlns:p14="http://schemas.microsoft.com/office/powerpoint/2010/main" val="2099478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Cybersecurity Program Outline (1)</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514350" indent="-514350">
              <a:buFont typeface="+mj-lt"/>
              <a:buAutoNum type="arabicPeriod"/>
            </a:pPr>
            <a:r>
              <a:rPr lang="en-US" sz="3200" dirty="0"/>
              <a:t>Assessment and Risk Analysis</a:t>
            </a:r>
          </a:p>
          <a:p>
            <a:pPr marL="514350" indent="-514350">
              <a:buFont typeface="+mj-lt"/>
              <a:buAutoNum type="arabicPeriod"/>
            </a:pPr>
            <a:r>
              <a:rPr lang="en-US" sz="3200" dirty="0"/>
              <a:t>Identify Assets and Prioritize</a:t>
            </a:r>
          </a:p>
          <a:p>
            <a:pPr marL="514350" indent="-514350">
              <a:buFont typeface="+mj-lt"/>
              <a:buAutoNum type="arabicPeriod"/>
            </a:pPr>
            <a:r>
              <a:rPr lang="en-US" sz="3200" dirty="0"/>
              <a:t>Set Objectives and Goals</a:t>
            </a:r>
          </a:p>
          <a:p>
            <a:pPr marL="514350" indent="-514350">
              <a:buFont typeface="+mj-lt"/>
              <a:buAutoNum type="arabicPeriod"/>
            </a:pPr>
            <a:r>
              <a:rPr lang="en-US" sz="3200" dirty="0"/>
              <a:t>Develop Policies and Procedures</a:t>
            </a:r>
          </a:p>
          <a:p>
            <a:pPr marL="514350" indent="-514350">
              <a:buFont typeface="+mj-lt"/>
              <a:buAutoNum type="arabicPeriod"/>
            </a:pPr>
            <a:r>
              <a:rPr lang="en-US" sz="3200" dirty="0"/>
              <a:t>Implement Security Controls</a:t>
            </a:r>
          </a:p>
          <a:p>
            <a:pPr marL="514350" indent="-514350">
              <a:buFont typeface="+mj-lt"/>
              <a:buAutoNum type="arabicPeriod"/>
            </a:pPr>
            <a:r>
              <a:rPr lang="en-US" sz="3200" dirty="0"/>
              <a:t>Employee Training and Awareness</a:t>
            </a:r>
          </a:p>
          <a:p>
            <a:pPr marL="514350" indent="-514350">
              <a:buFont typeface="+mj-lt"/>
              <a:buAutoNum type="arabicPeriod"/>
            </a:pPr>
            <a:r>
              <a:rPr lang="en-US" sz="3200" dirty="0"/>
              <a:t>Incident Response Plan</a:t>
            </a:r>
          </a:p>
          <a:p>
            <a:pPr marL="514350" indent="-514350">
              <a:buFont typeface="+mj-lt"/>
              <a:buAutoNum type="arabicPeriod"/>
            </a:pPr>
            <a:r>
              <a:rPr lang="en-US" sz="3200" dirty="0"/>
              <a:t>Continuous Monitoring and Evaluation</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74</a:t>
            </a:fld>
            <a:endParaRPr lang="en-US" dirty="0">
              <a:solidFill>
                <a:srgbClr val="4D4E53">
                  <a:tint val="75000"/>
                </a:srgbClr>
              </a:solidFill>
            </a:endParaRPr>
          </a:p>
        </p:txBody>
      </p:sp>
      <p:pic>
        <p:nvPicPr>
          <p:cNvPr id="6" name="Picture 5">
            <a:extLst>
              <a:ext uri="{FF2B5EF4-FFF2-40B4-BE49-F238E27FC236}">
                <a16:creationId xmlns:a16="http://schemas.microsoft.com/office/drawing/2014/main" id="{47F51BD6-4F5C-11D3-34DA-056D8BFEDD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259" y="1752600"/>
            <a:ext cx="4114800" cy="4114800"/>
          </a:xfrm>
          <a:prstGeom prst="rect">
            <a:avLst/>
          </a:prstGeom>
        </p:spPr>
      </p:pic>
    </p:spTree>
    <p:extLst>
      <p:ext uri="{BB962C8B-B14F-4D97-AF65-F5344CB8AC3E}">
        <p14:creationId xmlns:p14="http://schemas.microsoft.com/office/powerpoint/2010/main" val="49620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Cybersecurity Program Outline (2)</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896601" cy="4770438"/>
          </a:xfrm>
        </p:spPr>
        <p:txBody>
          <a:bodyPr/>
          <a:lstStyle/>
          <a:p>
            <a:pPr marL="514350" indent="-514350">
              <a:buFont typeface="+mj-lt"/>
              <a:buAutoNum type="arabicPeriod" startAt="9"/>
            </a:pPr>
            <a:r>
              <a:rPr lang="en-US" sz="3200" dirty="0"/>
              <a:t>Compliance and Regulations</a:t>
            </a:r>
          </a:p>
          <a:p>
            <a:pPr marL="688975" indent="-688975">
              <a:buFont typeface="+mj-lt"/>
              <a:buAutoNum type="arabicPeriod" startAt="9"/>
            </a:pPr>
            <a:r>
              <a:rPr lang="en-US" sz="3200" dirty="0"/>
              <a:t>Testing and Drills</a:t>
            </a:r>
          </a:p>
          <a:p>
            <a:pPr marL="688975" indent="-688975">
              <a:buFont typeface="+mj-lt"/>
              <a:buAutoNum type="arabicPeriod" startAt="9"/>
            </a:pPr>
            <a:r>
              <a:rPr lang="en-US" sz="3200" dirty="0"/>
              <a:t>Cybersecurity Culture</a:t>
            </a:r>
          </a:p>
          <a:p>
            <a:pPr marL="688975" indent="-688975">
              <a:buFont typeface="+mj-lt"/>
              <a:buAutoNum type="arabicPeriod" startAt="9"/>
            </a:pPr>
            <a:r>
              <a:rPr lang="en-US" sz="3200" dirty="0"/>
              <a:t>Executive Support and Budgeting</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75</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144FC2F7-0768-2752-26DD-60E0CA6E9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259" y="1752600"/>
            <a:ext cx="4114800" cy="4114800"/>
          </a:xfrm>
          <a:prstGeom prst="rect">
            <a:avLst/>
          </a:prstGeom>
        </p:spPr>
      </p:pic>
    </p:spTree>
    <p:extLst>
      <p:ext uri="{BB962C8B-B14F-4D97-AF65-F5344CB8AC3E}">
        <p14:creationId xmlns:p14="http://schemas.microsoft.com/office/powerpoint/2010/main" val="1148603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5595C-C53F-EDA9-4965-F9CF74284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DD236-57B2-6629-3DF7-9B557CCE3822}"/>
              </a:ext>
            </a:extLst>
          </p:cNvPr>
          <p:cNvSpPr>
            <a:spLocks noGrp="1"/>
          </p:cNvSpPr>
          <p:nvPr>
            <p:ph type="title"/>
          </p:nvPr>
        </p:nvSpPr>
        <p:spPr>
          <a:xfrm>
            <a:off x="609600" y="457200"/>
            <a:ext cx="11125200" cy="457200"/>
          </a:xfrm>
        </p:spPr>
        <p:txBody>
          <a:bodyPr/>
          <a:lstStyle/>
          <a:p>
            <a:r>
              <a:rPr lang="en-US" dirty="0"/>
              <a:t>Cybersecurity Program &amp; Medical Devices</a:t>
            </a:r>
          </a:p>
        </p:txBody>
      </p:sp>
      <p:sp>
        <p:nvSpPr>
          <p:cNvPr id="4" name="Slide Number Placeholder 3">
            <a:extLst>
              <a:ext uri="{FF2B5EF4-FFF2-40B4-BE49-F238E27FC236}">
                <a16:creationId xmlns:a16="http://schemas.microsoft.com/office/drawing/2014/main" id="{EC10CF7C-40D8-722D-ADFF-74F62F2D0A9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76</a:t>
            </a:fld>
            <a:endParaRPr lang="en-US" dirty="0">
              <a:solidFill>
                <a:srgbClr val="4D4E53">
                  <a:tint val="75000"/>
                </a:srgbClr>
              </a:solidFill>
            </a:endParaRPr>
          </a:p>
        </p:txBody>
      </p:sp>
      <p:grpSp>
        <p:nvGrpSpPr>
          <p:cNvPr id="33" name="Group 32">
            <a:extLst>
              <a:ext uri="{FF2B5EF4-FFF2-40B4-BE49-F238E27FC236}">
                <a16:creationId xmlns:a16="http://schemas.microsoft.com/office/drawing/2014/main" id="{66752ABF-EA06-549A-4C98-9193C29102A2}"/>
              </a:ext>
            </a:extLst>
          </p:cNvPr>
          <p:cNvGrpSpPr/>
          <p:nvPr/>
        </p:nvGrpSpPr>
        <p:grpSpPr>
          <a:xfrm>
            <a:off x="1267630" y="2209800"/>
            <a:ext cx="9809139" cy="2991024"/>
            <a:chOff x="657528" y="1889916"/>
            <a:chExt cx="9809139" cy="2991024"/>
          </a:xfrm>
        </p:grpSpPr>
        <p:sp>
          <p:nvSpPr>
            <p:cNvPr id="34" name="Rectangle: Rounded Corners 33">
              <a:extLst>
                <a:ext uri="{FF2B5EF4-FFF2-40B4-BE49-F238E27FC236}">
                  <a16:creationId xmlns:a16="http://schemas.microsoft.com/office/drawing/2014/main" id="{9ACF71DD-1047-0100-0973-7E1F4E69654B}"/>
                </a:ext>
              </a:extLst>
            </p:cNvPr>
            <p:cNvSpPr/>
            <p:nvPr/>
          </p:nvSpPr>
          <p:spPr>
            <a:xfrm>
              <a:off x="1495313" y="2123852"/>
              <a:ext cx="1531868" cy="567030"/>
            </a:xfrm>
            <a:prstGeom prst="roundRect">
              <a:avLst/>
            </a:prstGeom>
            <a:solidFill>
              <a:srgbClr val="0F9ED5">
                <a:lumMod val="40000"/>
                <a:lumOff val="6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mn-cs"/>
                </a:rPr>
                <a:t>Procurement</a:t>
              </a:r>
            </a:p>
          </p:txBody>
        </p:sp>
        <p:sp>
          <p:nvSpPr>
            <p:cNvPr id="35" name="Rectangle: Rounded Corners 34">
              <a:extLst>
                <a:ext uri="{FF2B5EF4-FFF2-40B4-BE49-F238E27FC236}">
                  <a16:creationId xmlns:a16="http://schemas.microsoft.com/office/drawing/2014/main" id="{28C93399-C172-BA42-CD4A-E349B6248A73}"/>
                </a:ext>
              </a:extLst>
            </p:cNvPr>
            <p:cNvSpPr/>
            <p:nvPr/>
          </p:nvSpPr>
          <p:spPr>
            <a:xfrm>
              <a:off x="3357134" y="2123852"/>
              <a:ext cx="1455938" cy="567030"/>
            </a:xfrm>
            <a:prstGeom prst="roundRect">
              <a:avLst/>
            </a:prstGeom>
            <a:solidFill>
              <a:srgbClr val="0F9ED5">
                <a:lumMod val="60000"/>
                <a:lumOff val="4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mn-cs"/>
                </a:rPr>
                <a:t>Compliance Audit</a:t>
              </a:r>
            </a:p>
          </p:txBody>
        </p:sp>
        <p:sp>
          <p:nvSpPr>
            <p:cNvPr id="36" name="Rectangle: Rounded Corners 35">
              <a:extLst>
                <a:ext uri="{FF2B5EF4-FFF2-40B4-BE49-F238E27FC236}">
                  <a16:creationId xmlns:a16="http://schemas.microsoft.com/office/drawing/2014/main" id="{B88E81BB-51E8-0672-B5E6-74408249B58B}"/>
                </a:ext>
              </a:extLst>
            </p:cNvPr>
            <p:cNvSpPr/>
            <p:nvPr/>
          </p:nvSpPr>
          <p:spPr>
            <a:xfrm>
              <a:off x="5143025" y="2123852"/>
              <a:ext cx="1455938" cy="567030"/>
            </a:xfrm>
            <a:prstGeom prst="roundRect">
              <a:avLst/>
            </a:prstGeom>
            <a:solidFill>
              <a:srgbClr val="0F9ED5"/>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Deployment</a:t>
              </a:r>
            </a:p>
          </p:txBody>
        </p:sp>
        <p:sp>
          <p:nvSpPr>
            <p:cNvPr id="37" name="Rectangle: Rounded Corners 36">
              <a:extLst>
                <a:ext uri="{FF2B5EF4-FFF2-40B4-BE49-F238E27FC236}">
                  <a16:creationId xmlns:a16="http://schemas.microsoft.com/office/drawing/2014/main" id="{8A07660B-A97A-D04C-10EE-ADCD9A1D219E}"/>
                </a:ext>
              </a:extLst>
            </p:cNvPr>
            <p:cNvSpPr/>
            <p:nvPr/>
          </p:nvSpPr>
          <p:spPr>
            <a:xfrm>
              <a:off x="6928916" y="2123852"/>
              <a:ext cx="1455938" cy="567030"/>
            </a:xfrm>
            <a:prstGeom prst="roundRect">
              <a:avLst/>
            </a:prstGeom>
            <a:solidFill>
              <a:srgbClr val="0F9ED5">
                <a:lumMod val="75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Maintenance</a:t>
              </a:r>
            </a:p>
          </p:txBody>
        </p:sp>
        <p:sp>
          <p:nvSpPr>
            <p:cNvPr id="38" name="Rectangle: Rounded Corners 37">
              <a:extLst>
                <a:ext uri="{FF2B5EF4-FFF2-40B4-BE49-F238E27FC236}">
                  <a16:creationId xmlns:a16="http://schemas.microsoft.com/office/drawing/2014/main" id="{79D54949-57F9-4D94-8DE9-17A2D6410C9B}"/>
                </a:ext>
              </a:extLst>
            </p:cNvPr>
            <p:cNvSpPr/>
            <p:nvPr/>
          </p:nvSpPr>
          <p:spPr>
            <a:xfrm>
              <a:off x="8714806" y="2123852"/>
              <a:ext cx="1751861" cy="567030"/>
            </a:xfrm>
            <a:prstGeom prst="roundRect">
              <a:avLst/>
            </a:prstGeom>
            <a:solidFill>
              <a:srgbClr val="0F9ED5">
                <a:lumMod val="5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Decommissioning</a:t>
              </a:r>
            </a:p>
          </p:txBody>
        </p:sp>
        <p:sp>
          <p:nvSpPr>
            <p:cNvPr id="39" name="Rectangle: Rounded Corners 38">
              <a:extLst>
                <a:ext uri="{FF2B5EF4-FFF2-40B4-BE49-F238E27FC236}">
                  <a16:creationId xmlns:a16="http://schemas.microsoft.com/office/drawing/2014/main" id="{3DBE5264-F7E9-CCC4-B35D-22318345DB8D}"/>
                </a:ext>
              </a:extLst>
            </p:cNvPr>
            <p:cNvSpPr/>
            <p:nvPr/>
          </p:nvSpPr>
          <p:spPr>
            <a:xfrm>
              <a:off x="1495313" y="3545654"/>
              <a:ext cx="1531868" cy="567030"/>
            </a:xfrm>
            <a:prstGeom prst="roundRect">
              <a:avLst/>
            </a:prstGeom>
            <a:solidFill>
              <a:srgbClr val="A02B93">
                <a:lumMod val="40000"/>
                <a:lumOff val="6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mn-cs"/>
                </a:rPr>
                <a:t>Vendor Selection / RFP</a:t>
              </a:r>
            </a:p>
          </p:txBody>
        </p:sp>
        <p:sp>
          <p:nvSpPr>
            <p:cNvPr id="40" name="Rectangle: Rounded Corners 39">
              <a:extLst>
                <a:ext uri="{FF2B5EF4-FFF2-40B4-BE49-F238E27FC236}">
                  <a16:creationId xmlns:a16="http://schemas.microsoft.com/office/drawing/2014/main" id="{7D8B2593-4A23-B8C1-6B3E-DEDDF276A5AD}"/>
                </a:ext>
              </a:extLst>
            </p:cNvPr>
            <p:cNvSpPr/>
            <p:nvPr/>
          </p:nvSpPr>
          <p:spPr>
            <a:xfrm>
              <a:off x="3357134" y="3545654"/>
              <a:ext cx="1455938" cy="567030"/>
            </a:xfrm>
            <a:prstGeom prst="roundRect">
              <a:avLst/>
            </a:prstGeom>
            <a:solidFill>
              <a:srgbClr val="A02B93">
                <a:lumMod val="60000"/>
                <a:lumOff val="4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mn-cs"/>
                </a:rPr>
                <a:t>Incoming Inspection</a:t>
              </a:r>
            </a:p>
          </p:txBody>
        </p:sp>
        <p:sp>
          <p:nvSpPr>
            <p:cNvPr id="41" name="Rectangle: Rounded Corners 40">
              <a:extLst>
                <a:ext uri="{FF2B5EF4-FFF2-40B4-BE49-F238E27FC236}">
                  <a16:creationId xmlns:a16="http://schemas.microsoft.com/office/drawing/2014/main" id="{DA67D27F-660B-75BD-2CCD-B448FF9869F1}"/>
                </a:ext>
              </a:extLst>
            </p:cNvPr>
            <p:cNvSpPr/>
            <p:nvPr/>
          </p:nvSpPr>
          <p:spPr>
            <a:xfrm>
              <a:off x="5143025" y="3545654"/>
              <a:ext cx="1455938" cy="567030"/>
            </a:xfrm>
            <a:prstGeom prst="roundRect">
              <a:avLst/>
            </a:prstGeom>
            <a:solidFill>
              <a:srgbClr val="A02B93"/>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Secure Integration</a:t>
              </a:r>
            </a:p>
          </p:txBody>
        </p:sp>
        <p:sp>
          <p:nvSpPr>
            <p:cNvPr id="42" name="Rectangle: Rounded Corners 41">
              <a:extLst>
                <a:ext uri="{FF2B5EF4-FFF2-40B4-BE49-F238E27FC236}">
                  <a16:creationId xmlns:a16="http://schemas.microsoft.com/office/drawing/2014/main" id="{4FCB5E7C-CA6F-F614-D915-44D1758215CC}"/>
                </a:ext>
              </a:extLst>
            </p:cNvPr>
            <p:cNvSpPr/>
            <p:nvPr/>
          </p:nvSpPr>
          <p:spPr>
            <a:xfrm>
              <a:off x="6928916" y="3545654"/>
              <a:ext cx="1455938" cy="567030"/>
            </a:xfrm>
            <a:prstGeom prst="roundRect">
              <a:avLst/>
            </a:prstGeom>
            <a:solidFill>
              <a:srgbClr val="A02B93">
                <a:lumMod val="75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Patching</a:t>
              </a:r>
            </a:p>
          </p:txBody>
        </p:sp>
        <p:sp>
          <p:nvSpPr>
            <p:cNvPr id="43" name="Rectangle: Rounded Corners 42">
              <a:extLst>
                <a:ext uri="{FF2B5EF4-FFF2-40B4-BE49-F238E27FC236}">
                  <a16:creationId xmlns:a16="http://schemas.microsoft.com/office/drawing/2014/main" id="{2B06042D-498B-A2F3-219D-8DBD8957B179}"/>
                </a:ext>
              </a:extLst>
            </p:cNvPr>
            <p:cNvSpPr/>
            <p:nvPr/>
          </p:nvSpPr>
          <p:spPr>
            <a:xfrm>
              <a:off x="8714806" y="3545654"/>
              <a:ext cx="1751861" cy="567030"/>
            </a:xfrm>
            <a:prstGeom prst="roundRect">
              <a:avLst/>
            </a:prstGeom>
            <a:solidFill>
              <a:srgbClr val="A02B93">
                <a:lumMod val="5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Data </a:t>
              </a:r>
              <a:b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b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Destruction</a:t>
              </a:r>
            </a:p>
          </p:txBody>
        </p:sp>
        <p:sp>
          <p:nvSpPr>
            <p:cNvPr id="44" name="Rectangle: Rounded Corners 43">
              <a:extLst>
                <a:ext uri="{FF2B5EF4-FFF2-40B4-BE49-F238E27FC236}">
                  <a16:creationId xmlns:a16="http://schemas.microsoft.com/office/drawing/2014/main" id="{D9CDC054-2E79-1781-3F81-A6C20DD09110}"/>
                </a:ext>
              </a:extLst>
            </p:cNvPr>
            <p:cNvSpPr/>
            <p:nvPr/>
          </p:nvSpPr>
          <p:spPr>
            <a:xfrm>
              <a:off x="1495313" y="4313910"/>
              <a:ext cx="1531868" cy="567030"/>
            </a:xfrm>
            <a:prstGeom prst="roundRect">
              <a:avLst/>
            </a:prstGeom>
            <a:solidFill>
              <a:srgbClr val="A02B93">
                <a:lumMod val="40000"/>
                <a:lumOff val="6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mn-cs"/>
                </a:rPr>
                <a:t>Contracting</a:t>
              </a:r>
            </a:p>
          </p:txBody>
        </p:sp>
        <p:sp>
          <p:nvSpPr>
            <p:cNvPr id="45" name="Rectangle: Rounded Corners 44">
              <a:extLst>
                <a:ext uri="{FF2B5EF4-FFF2-40B4-BE49-F238E27FC236}">
                  <a16:creationId xmlns:a16="http://schemas.microsoft.com/office/drawing/2014/main" id="{D9A48697-C24F-ED9E-60DF-F13B6F5CACCB}"/>
                </a:ext>
              </a:extLst>
            </p:cNvPr>
            <p:cNvSpPr/>
            <p:nvPr/>
          </p:nvSpPr>
          <p:spPr>
            <a:xfrm>
              <a:off x="3357134" y="4313910"/>
              <a:ext cx="1455938" cy="567030"/>
            </a:xfrm>
            <a:prstGeom prst="roundRect">
              <a:avLst/>
            </a:prstGeom>
            <a:solidFill>
              <a:srgbClr val="A02B93">
                <a:lumMod val="60000"/>
                <a:lumOff val="4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mn-cs"/>
                </a:rPr>
                <a:t>Document Review</a:t>
              </a:r>
            </a:p>
          </p:txBody>
        </p:sp>
        <p:sp>
          <p:nvSpPr>
            <p:cNvPr id="46" name="Rectangle: Rounded Corners 45">
              <a:extLst>
                <a:ext uri="{FF2B5EF4-FFF2-40B4-BE49-F238E27FC236}">
                  <a16:creationId xmlns:a16="http://schemas.microsoft.com/office/drawing/2014/main" id="{366CD806-FAEA-9772-A71F-A8A7A18836C4}"/>
                </a:ext>
              </a:extLst>
            </p:cNvPr>
            <p:cNvSpPr/>
            <p:nvPr/>
          </p:nvSpPr>
          <p:spPr>
            <a:xfrm>
              <a:off x="5143025" y="4313910"/>
              <a:ext cx="1455938" cy="567030"/>
            </a:xfrm>
            <a:prstGeom prst="roundRect">
              <a:avLst/>
            </a:prstGeom>
            <a:solidFill>
              <a:srgbClr val="A02B93"/>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Network Security</a:t>
              </a:r>
            </a:p>
          </p:txBody>
        </p:sp>
        <p:sp>
          <p:nvSpPr>
            <p:cNvPr id="47" name="Rectangle: Rounded Corners 46">
              <a:extLst>
                <a:ext uri="{FF2B5EF4-FFF2-40B4-BE49-F238E27FC236}">
                  <a16:creationId xmlns:a16="http://schemas.microsoft.com/office/drawing/2014/main" id="{2721409E-1E93-BE83-25A6-9D454ACCB79E}"/>
                </a:ext>
              </a:extLst>
            </p:cNvPr>
            <p:cNvSpPr/>
            <p:nvPr/>
          </p:nvSpPr>
          <p:spPr>
            <a:xfrm>
              <a:off x="6928916" y="4313910"/>
              <a:ext cx="1455938" cy="567030"/>
            </a:xfrm>
            <a:prstGeom prst="roundRect">
              <a:avLst/>
            </a:prstGeom>
            <a:solidFill>
              <a:srgbClr val="A02B93">
                <a:lumMod val="75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Incident Response</a:t>
              </a:r>
            </a:p>
          </p:txBody>
        </p:sp>
        <p:sp>
          <p:nvSpPr>
            <p:cNvPr id="48" name="Rectangle: Rounded Corners 47">
              <a:extLst>
                <a:ext uri="{FF2B5EF4-FFF2-40B4-BE49-F238E27FC236}">
                  <a16:creationId xmlns:a16="http://schemas.microsoft.com/office/drawing/2014/main" id="{857C0CB3-1EB5-7164-2928-9E78048A80D9}"/>
                </a:ext>
              </a:extLst>
            </p:cNvPr>
            <p:cNvSpPr/>
            <p:nvPr/>
          </p:nvSpPr>
          <p:spPr>
            <a:xfrm>
              <a:off x="8714806" y="4313910"/>
              <a:ext cx="1751861" cy="567030"/>
            </a:xfrm>
            <a:prstGeom prst="roundRect">
              <a:avLst/>
            </a:prstGeom>
            <a:solidFill>
              <a:srgbClr val="A02B93">
                <a:lumMod val="50000"/>
              </a:srgbClr>
            </a:solidFill>
            <a:ln w="19050" cap="flat" cmpd="sng" algn="ctr">
              <a:solidFill>
                <a:srgbClr val="156082">
                  <a:shade val="1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ptos" panose="02110004020202020204"/>
                  <a:ea typeface="+mn-ea"/>
                  <a:cs typeface="+mn-cs"/>
                </a:rPr>
                <a:t>Recorded Evidence</a:t>
              </a:r>
            </a:p>
          </p:txBody>
        </p:sp>
        <p:sp>
          <p:nvSpPr>
            <p:cNvPr id="49" name="Isosceles Triangle 48">
              <a:extLst>
                <a:ext uri="{FF2B5EF4-FFF2-40B4-BE49-F238E27FC236}">
                  <a16:creationId xmlns:a16="http://schemas.microsoft.com/office/drawing/2014/main" id="{BA1456F7-72F3-3155-8F29-17FFC46BD7D4}"/>
                </a:ext>
              </a:extLst>
            </p:cNvPr>
            <p:cNvSpPr/>
            <p:nvPr/>
          </p:nvSpPr>
          <p:spPr>
            <a:xfrm rot="5400000">
              <a:off x="2973766" y="2319910"/>
              <a:ext cx="436781" cy="169464"/>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0" name="Isosceles Triangle 49">
              <a:extLst>
                <a:ext uri="{FF2B5EF4-FFF2-40B4-BE49-F238E27FC236}">
                  <a16:creationId xmlns:a16="http://schemas.microsoft.com/office/drawing/2014/main" id="{EF145B01-3C91-5D19-7BFA-34B5699DBF09}"/>
                </a:ext>
              </a:extLst>
            </p:cNvPr>
            <p:cNvSpPr/>
            <p:nvPr/>
          </p:nvSpPr>
          <p:spPr>
            <a:xfrm rot="5400000">
              <a:off x="4803435" y="2319911"/>
              <a:ext cx="436781" cy="169464"/>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1" name="Isosceles Triangle 50">
              <a:extLst>
                <a:ext uri="{FF2B5EF4-FFF2-40B4-BE49-F238E27FC236}">
                  <a16:creationId xmlns:a16="http://schemas.microsoft.com/office/drawing/2014/main" id="{A0EE0534-178D-F12D-9121-09940DBD8818}"/>
                </a:ext>
              </a:extLst>
            </p:cNvPr>
            <p:cNvSpPr/>
            <p:nvPr/>
          </p:nvSpPr>
          <p:spPr>
            <a:xfrm rot="5400000">
              <a:off x="6547040" y="2319912"/>
              <a:ext cx="436781" cy="169464"/>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2" name="Isosceles Triangle 51">
              <a:extLst>
                <a:ext uri="{FF2B5EF4-FFF2-40B4-BE49-F238E27FC236}">
                  <a16:creationId xmlns:a16="http://schemas.microsoft.com/office/drawing/2014/main" id="{28A13141-246A-60AA-5A61-DCBF24831DB4}"/>
                </a:ext>
              </a:extLst>
            </p:cNvPr>
            <p:cNvSpPr/>
            <p:nvPr/>
          </p:nvSpPr>
          <p:spPr>
            <a:xfrm rot="5400000">
              <a:off x="8333677" y="2319913"/>
              <a:ext cx="436781" cy="169464"/>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3" name="Isosceles Triangle 52">
              <a:extLst>
                <a:ext uri="{FF2B5EF4-FFF2-40B4-BE49-F238E27FC236}">
                  <a16:creationId xmlns:a16="http://schemas.microsoft.com/office/drawing/2014/main" id="{E236259B-3CAB-5828-EF16-8D9204C47C1F}"/>
                </a:ext>
              </a:extLst>
            </p:cNvPr>
            <p:cNvSpPr/>
            <p:nvPr/>
          </p:nvSpPr>
          <p:spPr>
            <a:xfrm rot="5400000">
              <a:off x="2683723" y="4125081"/>
              <a:ext cx="1061394" cy="169465"/>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4" name="Isosceles Triangle 53">
              <a:extLst>
                <a:ext uri="{FF2B5EF4-FFF2-40B4-BE49-F238E27FC236}">
                  <a16:creationId xmlns:a16="http://schemas.microsoft.com/office/drawing/2014/main" id="{409E1DE4-94D5-7842-E1ED-CA8174E516AD}"/>
                </a:ext>
              </a:extLst>
            </p:cNvPr>
            <p:cNvSpPr/>
            <p:nvPr/>
          </p:nvSpPr>
          <p:spPr>
            <a:xfrm rot="5400000">
              <a:off x="4491128" y="4125082"/>
              <a:ext cx="1061394" cy="169465"/>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5" name="Isosceles Triangle 54">
              <a:extLst>
                <a:ext uri="{FF2B5EF4-FFF2-40B4-BE49-F238E27FC236}">
                  <a16:creationId xmlns:a16="http://schemas.microsoft.com/office/drawing/2014/main" id="{261EB1C1-995C-3DE7-B035-C11209893838}"/>
                </a:ext>
              </a:extLst>
            </p:cNvPr>
            <p:cNvSpPr/>
            <p:nvPr/>
          </p:nvSpPr>
          <p:spPr>
            <a:xfrm rot="5400000">
              <a:off x="6244743" y="4125083"/>
              <a:ext cx="1061394" cy="169465"/>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6" name="Isosceles Triangle 55">
              <a:extLst>
                <a:ext uri="{FF2B5EF4-FFF2-40B4-BE49-F238E27FC236}">
                  <a16:creationId xmlns:a16="http://schemas.microsoft.com/office/drawing/2014/main" id="{C10230C6-63E1-CEE7-EC31-0C0859C17F22}"/>
                </a:ext>
              </a:extLst>
            </p:cNvPr>
            <p:cNvSpPr/>
            <p:nvPr/>
          </p:nvSpPr>
          <p:spPr>
            <a:xfrm rot="5400000">
              <a:off x="8041390" y="4125084"/>
              <a:ext cx="1061394" cy="169465"/>
            </a:xfrm>
            <a:prstGeom prst="triangle">
              <a:avLst/>
            </a:prstGeom>
            <a:solidFill>
              <a:sysClr val="window" lastClr="FFFFFF">
                <a:lumMod val="50000"/>
              </a:sys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63CD72F6-FD4D-14F0-4E0C-E780803F9629}"/>
                </a:ext>
              </a:extLst>
            </p:cNvPr>
            <p:cNvSpPr txBox="1"/>
            <p:nvPr/>
          </p:nvSpPr>
          <p:spPr>
            <a:xfrm rot="16200000">
              <a:off x="465968" y="2219975"/>
              <a:ext cx="102944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ptos" panose="02110004020202020204"/>
                </a:rPr>
                <a:t>Process</a:t>
              </a:r>
            </a:p>
          </p:txBody>
        </p:sp>
        <p:sp>
          <p:nvSpPr>
            <p:cNvPr id="58" name="TextBox 57">
              <a:extLst>
                <a:ext uri="{FF2B5EF4-FFF2-40B4-BE49-F238E27FC236}">
                  <a16:creationId xmlns:a16="http://schemas.microsoft.com/office/drawing/2014/main" id="{23145213-A884-4AAF-3B26-AFD2A1E0C485}"/>
                </a:ext>
              </a:extLst>
            </p:cNvPr>
            <p:cNvSpPr txBox="1"/>
            <p:nvPr/>
          </p:nvSpPr>
          <p:spPr>
            <a:xfrm rot="16200000">
              <a:off x="311568" y="3839546"/>
              <a:ext cx="1338251"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ptos" panose="02110004020202020204"/>
                </a:rPr>
                <a:t>Activities</a:t>
              </a:r>
              <a:br>
                <a:rPr kumimoji="0" lang="en-US" sz="1800" b="1" i="0" u="none" strike="noStrike" kern="0" cap="none" spc="0" normalizeH="0" baseline="0" noProof="0" dirty="0">
                  <a:ln>
                    <a:noFill/>
                  </a:ln>
                  <a:solidFill>
                    <a:prstClr val="black"/>
                  </a:solidFill>
                  <a:effectLst/>
                  <a:uLnTx/>
                  <a:uFillTx/>
                  <a:latin typeface="Aptos" panose="02110004020202020204"/>
                </a:rPr>
              </a:br>
              <a:r>
                <a:rPr kumimoji="0" lang="en-US" sz="1800" b="1" i="0" u="none" strike="noStrike" kern="0" cap="none" spc="0" normalizeH="0" baseline="0" noProof="0" dirty="0">
                  <a:ln>
                    <a:noFill/>
                  </a:ln>
                  <a:solidFill>
                    <a:prstClr val="black"/>
                  </a:solidFill>
                  <a:effectLst/>
                  <a:uLnTx/>
                  <a:uFillTx/>
                  <a:latin typeface="Aptos" panose="02110004020202020204"/>
                </a:rPr>
                <a:t>(examples)</a:t>
              </a:r>
            </a:p>
          </p:txBody>
        </p:sp>
      </p:grpSp>
    </p:spTree>
    <p:extLst>
      <p:ext uri="{BB962C8B-B14F-4D97-AF65-F5344CB8AC3E}">
        <p14:creationId xmlns:p14="http://schemas.microsoft.com/office/powerpoint/2010/main" val="3466059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D1CC-1875-19C7-0007-6D2366518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558E7-C526-F038-96D7-4E4860749B47}"/>
              </a:ext>
            </a:extLst>
          </p:cNvPr>
          <p:cNvSpPr>
            <a:spLocks noGrp="1"/>
          </p:cNvSpPr>
          <p:nvPr>
            <p:ph type="title"/>
          </p:nvPr>
        </p:nvSpPr>
        <p:spPr>
          <a:xfrm>
            <a:off x="609600" y="457200"/>
            <a:ext cx="11125200" cy="457200"/>
          </a:xfrm>
        </p:spPr>
        <p:txBody>
          <a:bodyPr/>
          <a:lstStyle/>
          <a:p>
            <a:r>
              <a:rPr lang="en-US" dirty="0"/>
              <a:t>Cybersecurity Program Resources</a:t>
            </a:r>
          </a:p>
        </p:txBody>
      </p:sp>
      <p:sp>
        <p:nvSpPr>
          <p:cNvPr id="4" name="Slide Number Placeholder 3">
            <a:extLst>
              <a:ext uri="{FF2B5EF4-FFF2-40B4-BE49-F238E27FC236}">
                <a16:creationId xmlns:a16="http://schemas.microsoft.com/office/drawing/2014/main" id="{FAB096C5-800B-1D51-F644-ACF8AD1F3214}"/>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77</a:t>
            </a:fld>
            <a:endParaRPr lang="en-US" dirty="0">
              <a:solidFill>
                <a:srgbClr val="4D4E53">
                  <a:tint val="75000"/>
                </a:srgbClr>
              </a:solidFill>
            </a:endParaRPr>
          </a:p>
        </p:txBody>
      </p:sp>
      <p:grpSp>
        <p:nvGrpSpPr>
          <p:cNvPr id="3" name="Group 2">
            <a:extLst>
              <a:ext uri="{FF2B5EF4-FFF2-40B4-BE49-F238E27FC236}">
                <a16:creationId xmlns:a16="http://schemas.microsoft.com/office/drawing/2014/main" id="{A6BEC3D7-86F5-8D7D-0F1A-8ED7489ADA9E}"/>
              </a:ext>
            </a:extLst>
          </p:cNvPr>
          <p:cNvGrpSpPr/>
          <p:nvPr/>
        </p:nvGrpSpPr>
        <p:grpSpPr>
          <a:xfrm>
            <a:off x="571500" y="1600200"/>
            <a:ext cx="11049000" cy="4576246"/>
            <a:chOff x="449194" y="1383048"/>
            <a:chExt cx="11742806" cy="4863605"/>
          </a:xfrm>
        </p:grpSpPr>
        <p:pic>
          <p:nvPicPr>
            <p:cNvPr id="5" name="Picture 4">
              <a:extLst>
                <a:ext uri="{FF2B5EF4-FFF2-40B4-BE49-F238E27FC236}">
                  <a16:creationId xmlns:a16="http://schemas.microsoft.com/office/drawing/2014/main" id="{64AC58AF-2315-FB92-ED77-8A4E9229720D}"/>
                </a:ext>
              </a:extLst>
            </p:cNvPr>
            <p:cNvPicPr>
              <a:picLocks noChangeAspect="1"/>
            </p:cNvPicPr>
            <p:nvPr/>
          </p:nvPicPr>
          <p:blipFill>
            <a:blip r:embed="rId2"/>
            <a:stretch>
              <a:fillRect/>
            </a:stretch>
          </p:blipFill>
          <p:spPr>
            <a:xfrm>
              <a:off x="449195" y="1383048"/>
              <a:ext cx="3057895" cy="401260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92CE1D44-1A60-1959-1646-876C34D945A7}"/>
                </a:ext>
              </a:extLst>
            </p:cNvPr>
            <p:cNvSpPr txBox="1"/>
            <p:nvPr/>
          </p:nvSpPr>
          <p:spPr>
            <a:xfrm>
              <a:off x="449194" y="5846543"/>
              <a:ext cx="3057896" cy="400110"/>
            </a:xfrm>
            <a:prstGeom prst="rect">
              <a:avLst/>
            </a:prstGeom>
            <a:noFill/>
          </p:spPr>
          <p:txBody>
            <a:bodyPr wrap="square">
              <a:spAutoFit/>
            </a:bodyPr>
            <a:lstStyle/>
            <a:p>
              <a:r>
                <a:rPr lang="en-US" sz="1000" dirty="0">
                  <a:hlinkClick r:id="rId3"/>
                </a:rPr>
                <a:t>https://healthsectorcouncil.org/wp-content/uploads/2025/11/MC2v2.pdf</a:t>
              </a:r>
              <a:r>
                <a:rPr lang="en-US" sz="1000" dirty="0"/>
                <a:t> </a:t>
              </a:r>
            </a:p>
          </p:txBody>
        </p:sp>
        <p:pic>
          <p:nvPicPr>
            <p:cNvPr id="7" name="Picture 6">
              <a:extLst>
                <a:ext uri="{FF2B5EF4-FFF2-40B4-BE49-F238E27FC236}">
                  <a16:creationId xmlns:a16="http://schemas.microsoft.com/office/drawing/2014/main" id="{BC9C901F-B4A0-52CD-8AA0-466B7D5C15D4}"/>
                </a:ext>
              </a:extLst>
            </p:cNvPr>
            <p:cNvPicPr>
              <a:picLocks noChangeAspect="1"/>
            </p:cNvPicPr>
            <p:nvPr/>
          </p:nvPicPr>
          <p:blipFill>
            <a:blip r:embed="rId4"/>
            <a:stretch>
              <a:fillRect/>
            </a:stretch>
          </p:blipFill>
          <p:spPr>
            <a:xfrm>
              <a:off x="4185464" y="1383049"/>
              <a:ext cx="3314580" cy="4012602"/>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0FF058C9-A1D7-81E0-E654-4B8B71338B6F}"/>
                </a:ext>
              </a:extLst>
            </p:cNvPr>
            <p:cNvSpPr txBox="1"/>
            <p:nvPr/>
          </p:nvSpPr>
          <p:spPr>
            <a:xfrm>
              <a:off x="3835151" y="5846543"/>
              <a:ext cx="3743660" cy="400110"/>
            </a:xfrm>
            <a:prstGeom prst="rect">
              <a:avLst/>
            </a:prstGeom>
            <a:noFill/>
          </p:spPr>
          <p:txBody>
            <a:bodyPr wrap="square">
              <a:spAutoFit/>
            </a:bodyPr>
            <a:lstStyle/>
            <a:p>
              <a:r>
                <a:rPr lang="en-US" sz="1000" dirty="0">
                  <a:hlinkClick r:id="rId5"/>
                </a:rPr>
                <a:t>https://www.makeitelectric.store/us/view-details/manufacturer-disclosure-statement-for-medical-device-security</a:t>
              </a:r>
              <a:r>
                <a:rPr lang="en-US" sz="1000" dirty="0"/>
                <a:t> </a:t>
              </a:r>
            </a:p>
          </p:txBody>
        </p:sp>
        <p:pic>
          <p:nvPicPr>
            <p:cNvPr id="9" name="Picture 8">
              <a:extLst>
                <a:ext uri="{FF2B5EF4-FFF2-40B4-BE49-F238E27FC236}">
                  <a16:creationId xmlns:a16="http://schemas.microsoft.com/office/drawing/2014/main" id="{A0A7C239-E528-70DA-7AA8-6F1EA4AC0496}"/>
                </a:ext>
              </a:extLst>
            </p:cNvPr>
            <p:cNvPicPr>
              <a:picLocks noChangeAspect="1"/>
            </p:cNvPicPr>
            <p:nvPr/>
          </p:nvPicPr>
          <p:blipFill>
            <a:blip r:embed="rId6"/>
            <a:stretch>
              <a:fillRect/>
            </a:stretch>
          </p:blipFill>
          <p:spPr>
            <a:xfrm>
              <a:off x="8437279" y="1383049"/>
              <a:ext cx="3138994" cy="4012602"/>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458429B9-A58F-82E6-2407-24B08E282DCC}"/>
                </a:ext>
              </a:extLst>
            </p:cNvPr>
            <p:cNvSpPr txBox="1"/>
            <p:nvPr/>
          </p:nvSpPr>
          <p:spPr>
            <a:xfrm>
              <a:off x="7906872" y="5846543"/>
              <a:ext cx="4285128" cy="400110"/>
            </a:xfrm>
            <a:prstGeom prst="rect">
              <a:avLst/>
            </a:prstGeom>
            <a:noFill/>
          </p:spPr>
          <p:txBody>
            <a:bodyPr wrap="square">
              <a:spAutoFit/>
            </a:bodyPr>
            <a:lstStyle/>
            <a:p>
              <a:r>
                <a:rPr lang="en-US" sz="1000" dirty="0">
                  <a:hlinkClick r:id="rId7"/>
                </a:rPr>
                <a:t>https://www.mitre.org/sites/default/files/2022-11/pr-2022-3034-medical-device-cybersecurity-regional-preparedness-response-playbook.pdf</a:t>
              </a:r>
              <a:r>
                <a:rPr lang="en-US" sz="1000" dirty="0"/>
                <a:t> </a:t>
              </a:r>
            </a:p>
          </p:txBody>
        </p:sp>
      </p:grpSp>
    </p:spTree>
    <p:extLst>
      <p:ext uri="{BB962C8B-B14F-4D97-AF65-F5344CB8AC3E}">
        <p14:creationId xmlns:p14="http://schemas.microsoft.com/office/powerpoint/2010/main" val="4080830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Assessment and Risk Analysis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257801" cy="4770438"/>
          </a:xfrm>
        </p:spPr>
        <p:txBody>
          <a:bodyPr/>
          <a:lstStyle/>
          <a:p>
            <a:pPr marL="514350" indent="-514350">
              <a:buFont typeface="Arial" panose="020B0604020202020204" pitchFamily="34" charset="0"/>
              <a:buChar char="•"/>
            </a:pPr>
            <a:r>
              <a:rPr lang="en-US" sz="3200" dirty="0"/>
              <a:t>Conduct a thorough assessment of the organization's existing IT infrastructure, identifying potential vulnerabilities, and assessing the level of risk to critical assets.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78</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BCCA31AA-9C40-6DB6-029B-8B45A0D160D6}"/>
              </a:ext>
            </a:extLst>
          </p:cNvPr>
          <p:cNvPicPr>
            <a:picLocks noChangeAspect="1"/>
          </p:cNvPicPr>
          <p:nvPr/>
        </p:nvPicPr>
        <p:blipFill>
          <a:blip r:embed="rId2"/>
          <a:stretch>
            <a:fillRect/>
          </a:stretch>
        </p:blipFill>
        <p:spPr>
          <a:xfrm>
            <a:off x="6324602" y="1597026"/>
            <a:ext cx="4419600" cy="4419600"/>
          </a:xfrm>
          <a:prstGeom prst="rect">
            <a:avLst/>
          </a:prstGeom>
        </p:spPr>
      </p:pic>
      <p:sp>
        <p:nvSpPr>
          <p:cNvPr id="7" name="TextBox 6">
            <a:extLst>
              <a:ext uri="{FF2B5EF4-FFF2-40B4-BE49-F238E27FC236}">
                <a16:creationId xmlns:a16="http://schemas.microsoft.com/office/drawing/2014/main" id="{BAE1DE40-C7EB-E375-99EA-09DC314C637E}"/>
              </a:ext>
            </a:extLst>
          </p:cNvPr>
          <p:cNvSpPr txBox="1"/>
          <p:nvPr/>
        </p:nvSpPr>
        <p:spPr>
          <a:xfrm>
            <a:off x="4876800" y="6180694"/>
            <a:ext cx="6470196" cy="369332"/>
          </a:xfrm>
          <a:prstGeom prst="rect">
            <a:avLst/>
          </a:prstGeom>
          <a:noFill/>
        </p:spPr>
        <p:txBody>
          <a:bodyPr wrap="square">
            <a:spAutoFit/>
          </a:bodyPr>
          <a:lstStyle/>
          <a:p>
            <a:r>
              <a:rPr lang="en-US" dirty="0">
                <a:latin typeface="+mn-lt"/>
              </a:rPr>
              <a:t>Source: </a:t>
            </a:r>
            <a:r>
              <a:rPr lang="en-US" dirty="0">
                <a:latin typeface="+mn-lt"/>
                <a:hlinkClick r:id="rId3"/>
              </a:rPr>
              <a:t>https://csrc.nist.gov/Projects/risk-management/about-rmf</a:t>
            </a:r>
            <a:endParaRPr lang="en-US" dirty="0">
              <a:latin typeface="+mn-lt"/>
            </a:endParaRPr>
          </a:p>
        </p:txBody>
      </p:sp>
    </p:spTree>
    <p:extLst>
      <p:ext uri="{BB962C8B-B14F-4D97-AF65-F5344CB8AC3E}">
        <p14:creationId xmlns:p14="http://schemas.microsoft.com/office/powerpoint/2010/main" val="1755981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Assessment and Risk Analysis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791201" cy="4770438"/>
          </a:xfrm>
        </p:spPr>
        <p:txBody>
          <a:bodyPr/>
          <a:lstStyle/>
          <a:p>
            <a:pPr marL="514350" indent="-514350">
              <a:buFont typeface="Arial" panose="020B0604020202020204" pitchFamily="34" charset="0"/>
              <a:buChar char="•"/>
            </a:pPr>
            <a:r>
              <a:rPr lang="en-US" sz="3200" dirty="0"/>
              <a:t>Risk Management Options</a:t>
            </a:r>
          </a:p>
          <a:p>
            <a:pPr marL="747713" lvl="1" indent="-514350">
              <a:buFont typeface="Arial" panose="020B0604020202020204" pitchFamily="34" charset="0"/>
              <a:buChar char="•"/>
            </a:pPr>
            <a:r>
              <a:rPr lang="en-US" sz="2800" dirty="0"/>
              <a:t>Mitigating Risk</a:t>
            </a:r>
          </a:p>
          <a:p>
            <a:pPr marL="973138" lvl="2" indent="-514350">
              <a:buFont typeface="Arial" panose="020B0604020202020204" pitchFamily="34" charset="0"/>
              <a:buChar char="•"/>
            </a:pPr>
            <a:r>
              <a:rPr lang="en-US" sz="2600" dirty="0"/>
              <a:t>Cost effective controls</a:t>
            </a:r>
          </a:p>
          <a:p>
            <a:pPr marL="747713" lvl="1" indent="-514350">
              <a:buFont typeface="Arial" panose="020B0604020202020204" pitchFamily="34" charset="0"/>
              <a:buChar char="•"/>
            </a:pPr>
            <a:r>
              <a:rPr lang="en-US" sz="2800" dirty="0"/>
              <a:t>Transferring Risk</a:t>
            </a:r>
          </a:p>
          <a:p>
            <a:pPr marL="973138" lvl="2" indent="-514350">
              <a:buFont typeface="Arial" panose="020B0604020202020204" pitchFamily="34" charset="0"/>
              <a:buChar char="•"/>
            </a:pPr>
            <a:r>
              <a:rPr lang="en-US" sz="2600" dirty="0"/>
              <a:t>Insurance, SLA’s, MOU’s</a:t>
            </a:r>
          </a:p>
          <a:p>
            <a:pPr marL="747713" lvl="1" indent="-514350">
              <a:buFont typeface="Arial" panose="020B0604020202020204" pitchFamily="34" charset="0"/>
              <a:buChar char="•"/>
            </a:pPr>
            <a:r>
              <a:rPr lang="en-US" sz="2800" dirty="0"/>
              <a:t>Avoiding Risk</a:t>
            </a:r>
          </a:p>
          <a:p>
            <a:pPr marL="973138" lvl="2" indent="-514350">
              <a:buFont typeface="Arial" panose="020B0604020202020204" pitchFamily="34" charset="0"/>
              <a:buChar char="•"/>
            </a:pPr>
            <a:r>
              <a:rPr lang="en-US" sz="2600" dirty="0"/>
              <a:t>Change behavior causing risk</a:t>
            </a:r>
          </a:p>
          <a:p>
            <a:pPr marL="747713" lvl="1" indent="-514350">
              <a:buFont typeface="Arial" panose="020B0604020202020204" pitchFamily="34" charset="0"/>
              <a:buChar char="•"/>
            </a:pPr>
            <a:r>
              <a:rPr lang="en-US" sz="2800" dirty="0"/>
              <a:t>Accepting Risk</a:t>
            </a:r>
          </a:p>
          <a:p>
            <a:pPr marL="973138" lvl="2" indent="-514350">
              <a:buFont typeface="Arial" panose="020B0604020202020204" pitchFamily="34" charset="0"/>
              <a:buChar char="•"/>
            </a:pPr>
            <a:r>
              <a:rPr lang="en-US" sz="2600" dirty="0"/>
              <a:t>Some inherent risks are necessary</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79</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BCCA31AA-9C40-6DB6-029B-8B45A0D160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248402" y="2057890"/>
            <a:ext cx="5486398" cy="3526153"/>
          </a:xfrm>
          <a:prstGeom prst="rect">
            <a:avLst/>
          </a:prstGeom>
        </p:spPr>
      </p:pic>
    </p:spTree>
    <p:extLst>
      <p:ext uri="{BB962C8B-B14F-4D97-AF65-F5344CB8AC3E}">
        <p14:creationId xmlns:p14="http://schemas.microsoft.com/office/powerpoint/2010/main" val="3311437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64DB4D-3995-5FFD-8CF3-DE83F08D73F7}"/>
              </a:ext>
            </a:extLst>
          </p:cNvPr>
          <p:cNvPicPr>
            <a:picLocks noChangeAspect="1"/>
          </p:cNvPicPr>
          <p:nvPr/>
        </p:nvPicPr>
        <p:blipFill>
          <a:blip r:embed="rId2"/>
          <a:stretch>
            <a:fillRect/>
          </a:stretch>
        </p:blipFill>
        <p:spPr>
          <a:xfrm>
            <a:off x="194974" y="2209800"/>
            <a:ext cx="7274923" cy="5233797"/>
          </a:xfrm>
          <a:prstGeom prst="rect">
            <a:avLst/>
          </a:prstGeom>
        </p:spPr>
      </p:pic>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Why is cybersecurity an issue?</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5562600" cy="1146174"/>
          </a:xfrm>
        </p:spPr>
        <p:txBody>
          <a:bodyPr/>
          <a:lstStyle/>
          <a:p>
            <a:pPr marL="342900" indent="-342900">
              <a:buFont typeface="Arial" panose="020B0604020202020204" pitchFamily="34" charset="0"/>
              <a:buChar char="•"/>
            </a:pPr>
            <a:r>
              <a:rPr lang="en-US" sz="3200" dirty="0"/>
              <a:t>This creates a “wicked” problem.</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a:t>
            </a:fld>
            <a:endParaRPr lang="en-US" dirty="0">
              <a:solidFill>
                <a:srgbClr val="4D4E53">
                  <a:tint val="75000"/>
                </a:srgbClr>
              </a:solidFill>
            </a:endParaRPr>
          </a:p>
        </p:txBody>
      </p:sp>
      <p:sp>
        <p:nvSpPr>
          <p:cNvPr id="8" name="Google Shape;212;p12">
            <a:extLst>
              <a:ext uri="{FF2B5EF4-FFF2-40B4-BE49-F238E27FC236}">
                <a16:creationId xmlns:a16="http://schemas.microsoft.com/office/drawing/2014/main" id="{A3565A30-8810-45FD-AE03-8BA5B6D6F562}"/>
              </a:ext>
            </a:extLst>
          </p:cNvPr>
          <p:cNvSpPr txBox="1"/>
          <p:nvPr/>
        </p:nvSpPr>
        <p:spPr>
          <a:xfrm>
            <a:off x="7872331" y="1981200"/>
            <a:ext cx="3687293" cy="405155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CA" sz="2400" dirty="0">
                <a:solidFill>
                  <a:schemeClr val="dk1"/>
                </a:solidFill>
                <a:latin typeface="Calibri"/>
                <a:ea typeface="Calibri"/>
                <a:cs typeface="Calibri"/>
                <a:sym typeface="Calibri"/>
              </a:rPr>
              <a:t>Wicked problems are:</a:t>
            </a:r>
            <a:endParaRPr dirty="0"/>
          </a:p>
          <a:p>
            <a:pPr marL="285750" marR="0" lvl="0" indent="-285750" algn="l" rtl="0">
              <a:lnSpc>
                <a:spcPct val="120000"/>
              </a:lnSpc>
              <a:spcBef>
                <a:spcPts val="0"/>
              </a:spcBef>
              <a:spcAft>
                <a:spcPts val="0"/>
              </a:spcAft>
              <a:buClr>
                <a:srgbClr val="013E68"/>
              </a:buClr>
              <a:buSzPts val="2400"/>
              <a:buFont typeface="Arial"/>
              <a:buChar char="•"/>
            </a:pPr>
            <a:r>
              <a:rPr lang="en-CA" sz="2400" dirty="0">
                <a:solidFill>
                  <a:schemeClr val="dk1"/>
                </a:solidFill>
                <a:latin typeface="Calibri"/>
                <a:ea typeface="Calibri"/>
                <a:cs typeface="Calibri"/>
                <a:sym typeface="Calibri"/>
              </a:rPr>
              <a:t>Ambiguous and chaotic,</a:t>
            </a:r>
            <a:endParaRPr dirty="0"/>
          </a:p>
          <a:p>
            <a:pPr marL="285750" marR="0" lvl="0" indent="-285750" algn="l" rtl="0">
              <a:lnSpc>
                <a:spcPct val="120000"/>
              </a:lnSpc>
              <a:spcBef>
                <a:spcPts val="0"/>
              </a:spcBef>
              <a:spcAft>
                <a:spcPts val="0"/>
              </a:spcAft>
              <a:buClr>
                <a:srgbClr val="013E68"/>
              </a:buClr>
              <a:buSzPts val="2400"/>
              <a:buFont typeface="Arial"/>
              <a:buChar char="•"/>
            </a:pPr>
            <a:r>
              <a:rPr lang="en-CA" sz="2400" dirty="0">
                <a:solidFill>
                  <a:schemeClr val="dk1"/>
                </a:solidFill>
                <a:latin typeface="Calibri"/>
                <a:ea typeface="Calibri"/>
                <a:cs typeface="Calibri"/>
                <a:sym typeface="Calibri"/>
              </a:rPr>
              <a:t>Not well understood,</a:t>
            </a:r>
            <a:endParaRPr dirty="0"/>
          </a:p>
          <a:p>
            <a:pPr marL="285750" marR="0" lvl="0" indent="-285750" algn="l" rtl="0">
              <a:lnSpc>
                <a:spcPct val="120000"/>
              </a:lnSpc>
              <a:spcBef>
                <a:spcPts val="0"/>
              </a:spcBef>
              <a:spcAft>
                <a:spcPts val="0"/>
              </a:spcAft>
              <a:buClr>
                <a:srgbClr val="013E68"/>
              </a:buClr>
              <a:buSzPts val="2400"/>
              <a:buFont typeface="Arial"/>
              <a:buChar char="•"/>
            </a:pPr>
            <a:r>
              <a:rPr lang="en-CA" sz="2400" dirty="0">
                <a:solidFill>
                  <a:schemeClr val="dk1"/>
                </a:solidFill>
                <a:latin typeface="Calibri"/>
                <a:ea typeface="Calibri"/>
                <a:cs typeface="Calibri"/>
                <a:sym typeface="Calibri"/>
              </a:rPr>
              <a:t>Continuously shifting, </a:t>
            </a:r>
            <a:endParaRPr dirty="0"/>
          </a:p>
          <a:p>
            <a:pPr marL="285750" marR="0" lvl="0" indent="-285750" algn="l" rtl="0">
              <a:lnSpc>
                <a:spcPct val="120000"/>
              </a:lnSpc>
              <a:spcBef>
                <a:spcPts val="0"/>
              </a:spcBef>
              <a:spcAft>
                <a:spcPts val="0"/>
              </a:spcAft>
              <a:buClr>
                <a:srgbClr val="013E68"/>
              </a:buClr>
              <a:buSzPts val="2400"/>
              <a:buFont typeface="Arial"/>
              <a:buChar char="•"/>
            </a:pPr>
            <a:r>
              <a:rPr lang="en-CA" sz="2400" dirty="0">
                <a:solidFill>
                  <a:schemeClr val="dk1"/>
                </a:solidFill>
                <a:latin typeface="Calibri"/>
                <a:ea typeface="Calibri"/>
                <a:cs typeface="Calibri"/>
                <a:sym typeface="Calibri"/>
              </a:rPr>
              <a:t>Have no set precedents,</a:t>
            </a:r>
            <a:endParaRPr dirty="0"/>
          </a:p>
          <a:p>
            <a:pPr marL="285750" marR="0" lvl="0" indent="-285750" algn="l" rtl="0">
              <a:lnSpc>
                <a:spcPct val="120000"/>
              </a:lnSpc>
              <a:spcBef>
                <a:spcPts val="0"/>
              </a:spcBef>
              <a:spcAft>
                <a:spcPts val="0"/>
              </a:spcAft>
              <a:buClr>
                <a:srgbClr val="013E68"/>
              </a:buClr>
              <a:buSzPts val="2400"/>
              <a:buFont typeface="Arial"/>
              <a:buChar char="•"/>
            </a:pPr>
            <a:r>
              <a:rPr lang="en-CA" sz="2400" dirty="0">
                <a:solidFill>
                  <a:schemeClr val="dk1"/>
                </a:solidFill>
                <a:latin typeface="Calibri"/>
                <a:ea typeface="Calibri"/>
                <a:cs typeface="Calibri"/>
                <a:sym typeface="Calibri"/>
              </a:rPr>
              <a:t>Have many possible solutions, </a:t>
            </a:r>
            <a:endParaRPr dirty="0"/>
          </a:p>
          <a:p>
            <a:pPr marL="285750" marR="0" lvl="0" indent="-285750" algn="l" rtl="0">
              <a:lnSpc>
                <a:spcPct val="120000"/>
              </a:lnSpc>
              <a:spcBef>
                <a:spcPts val="0"/>
              </a:spcBef>
              <a:spcAft>
                <a:spcPts val="0"/>
              </a:spcAft>
              <a:buClr>
                <a:srgbClr val="013E68"/>
              </a:buClr>
              <a:buSzPts val="2400"/>
              <a:buFont typeface="Arial"/>
              <a:buChar char="•"/>
            </a:pPr>
            <a:r>
              <a:rPr lang="en-CA" sz="2400" dirty="0">
                <a:solidFill>
                  <a:schemeClr val="dk1"/>
                </a:solidFill>
                <a:latin typeface="Calibri"/>
                <a:ea typeface="Calibri"/>
                <a:cs typeface="Calibri"/>
                <a:sym typeface="Calibri"/>
              </a:rPr>
              <a:t>Often non-quantifiable</a:t>
            </a:r>
            <a:endParaRPr dirty="0"/>
          </a:p>
          <a:p>
            <a:pPr marL="0" marR="0" lvl="0" indent="0" algn="l" rtl="0">
              <a:lnSpc>
                <a:spcPct val="120000"/>
              </a:lnSpc>
              <a:spcBef>
                <a:spcPts val="0"/>
              </a:spcBef>
              <a:spcAft>
                <a:spcPts val="0"/>
              </a:spcAft>
              <a:buNone/>
            </a:pPr>
            <a:endParaRPr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674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E8D7-3C55-4BBC-41B8-C2A4901D3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F3643-15FD-C39D-1294-079EEE792CB8}"/>
              </a:ext>
            </a:extLst>
          </p:cNvPr>
          <p:cNvSpPr>
            <a:spLocks noGrp="1"/>
          </p:cNvSpPr>
          <p:nvPr>
            <p:ph type="title"/>
          </p:nvPr>
        </p:nvSpPr>
        <p:spPr>
          <a:xfrm>
            <a:off x="609600" y="457200"/>
            <a:ext cx="11125200" cy="457200"/>
          </a:xfrm>
        </p:spPr>
        <p:txBody>
          <a:bodyPr/>
          <a:lstStyle/>
          <a:p>
            <a:r>
              <a:rPr lang="en-US" dirty="0"/>
              <a:t>Medical Device Risk</a:t>
            </a:r>
          </a:p>
        </p:txBody>
      </p:sp>
      <p:sp>
        <p:nvSpPr>
          <p:cNvPr id="4" name="Slide Number Placeholder 3">
            <a:extLst>
              <a:ext uri="{FF2B5EF4-FFF2-40B4-BE49-F238E27FC236}">
                <a16:creationId xmlns:a16="http://schemas.microsoft.com/office/drawing/2014/main" id="{B5551E7E-3B8C-7913-4A81-07073C2D5108}"/>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80</a:t>
            </a:fld>
            <a:endParaRPr lang="en-US" dirty="0">
              <a:solidFill>
                <a:srgbClr val="4D4E53">
                  <a:tint val="75000"/>
                </a:srgbClr>
              </a:solidFill>
            </a:endParaRPr>
          </a:p>
        </p:txBody>
      </p:sp>
      <p:sp>
        <p:nvSpPr>
          <p:cNvPr id="13" name="TextBox 12">
            <a:extLst>
              <a:ext uri="{FF2B5EF4-FFF2-40B4-BE49-F238E27FC236}">
                <a16:creationId xmlns:a16="http://schemas.microsoft.com/office/drawing/2014/main" id="{864B013B-F607-3E12-5991-4D9F5D519205}"/>
              </a:ext>
            </a:extLst>
          </p:cNvPr>
          <p:cNvSpPr txBox="1"/>
          <p:nvPr/>
        </p:nvSpPr>
        <p:spPr>
          <a:xfrm>
            <a:off x="381000" y="1295402"/>
            <a:ext cx="11506200" cy="1200329"/>
          </a:xfrm>
          <a:prstGeom prst="rect">
            <a:avLst/>
          </a:prstGeom>
          <a:noFill/>
        </p:spPr>
        <p:txBody>
          <a:bodyPr wrap="square" rtlCol="0">
            <a:spAutoFit/>
          </a:bodyPr>
          <a:lstStyle/>
          <a:p>
            <a:r>
              <a:rPr lang="en-US" dirty="0">
                <a:latin typeface="+mn-lt"/>
              </a:rPr>
              <a:t>Most generically, Risk is defined as the potential for a Threat to exploit a Vulnerability leading to the compromise of an Asset.  </a:t>
            </a:r>
            <a:br>
              <a:rPr lang="en-US" dirty="0">
                <a:latin typeface="+mn-lt"/>
              </a:rPr>
            </a:br>
            <a:endParaRPr lang="en-US" dirty="0">
              <a:latin typeface="+mn-lt"/>
            </a:endParaRPr>
          </a:p>
          <a:p>
            <a:r>
              <a:rPr lang="en-US" dirty="0">
                <a:latin typeface="+mn-lt"/>
              </a:rPr>
              <a:t>For Medical Devices, this means:</a:t>
            </a:r>
          </a:p>
        </p:txBody>
      </p:sp>
      <p:sp>
        <p:nvSpPr>
          <p:cNvPr id="14" name="TextBox 13">
            <a:extLst>
              <a:ext uri="{FF2B5EF4-FFF2-40B4-BE49-F238E27FC236}">
                <a16:creationId xmlns:a16="http://schemas.microsoft.com/office/drawing/2014/main" id="{92D08D61-E6AB-779F-0AA5-54A29AC8B461}"/>
              </a:ext>
            </a:extLst>
          </p:cNvPr>
          <p:cNvSpPr txBox="1"/>
          <p:nvPr/>
        </p:nvSpPr>
        <p:spPr>
          <a:xfrm>
            <a:off x="448240" y="4361213"/>
            <a:ext cx="3276600" cy="1461939"/>
          </a:xfrm>
          <a:prstGeom prst="rect">
            <a:avLst/>
          </a:prstGeom>
          <a:noFill/>
        </p:spPr>
        <p:txBody>
          <a:bodyPr wrap="square" rtlCol="0">
            <a:spAutoFit/>
          </a:bodyPr>
          <a:lstStyle/>
          <a:p>
            <a:r>
              <a:rPr lang="en-US" sz="1400" dirty="0">
                <a:solidFill>
                  <a:schemeClr val="tx2">
                    <a:lumMod val="75000"/>
                    <a:lumOff val="25000"/>
                  </a:schemeClr>
                </a:solidFill>
                <a:latin typeface="+mn-lt"/>
              </a:rPr>
              <a:t>Targeted threats, examples:</a:t>
            </a:r>
          </a:p>
          <a:p>
            <a:pPr marL="171450" indent="-171450">
              <a:buFont typeface="Arial" panose="020B0604020202020204" pitchFamily="34" charset="0"/>
              <a:buChar char="•"/>
            </a:pPr>
            <a:r>
              <a:rPr lang="en-US" sz="1400" dirty="0">
                <a:solidFill>
                  <a:schemeClr val="tx2">
                    <a:lumMod val="75000"/>
                    <a:lumOff val="25000"/>
                  </a:schemeClr>
                </a:solidFill>
                <a:latin typeface="+mn-lt"/>
              </a:rPr>
              <a:t>Intent to do harm</a:t>
            </a:r>
          </a:p>
          <a:p>
            <a:pPr marL="171450" indent="-171450">
              <a:buFont typeface="Arial" panose="020B0604020202020204" pitchFamily="34" charset="0"/>
              <a:buChar char="•"/>
            </a:pPr>
            <a:r>
              <a:rPr lang="en-US" sz="1400" dirty="0">
                <a:solidFill>
                  <a:schemeClr val="tx2">
                    <a:lumMod val="75000"/>
                    <a:lumOff val="25000"/>
                  </a:schemeClr>
                </a:solidFill>
                <a:latin typeface="+mn-lt"/>
              </a:rPr>
              <a:t>Medical device as entry point</a:t>
            </a:r>
          </a:p>
          <a:p>
            <a:pPr>
              <a:spcBef>
                <a:spcPts val="600"/>
              </a:spcBef>
            </a:pPr>
            <a:r>
              <a:rPr lang="en-US" sz="1400" dirty="0">
                <a:solidFill>
                  <a:schemeClr val="tx2">
                    <a:lumMod val="75000"/>
                    <a:lumOff val="25000"/>
                  </a:schemeClr>
                </a:solidFill>
                <a:latin typeface="+mn-lt"/>
              </a:rPr>
              <a:t>Coincidental:</a:t>
            </a:r>
          </a:p>
          <a:p>
            <a:pPr marL="171450" indent="-171450">
              <a:buFont typeface="Arial" panose="020B0604020202020204" pitchFamily="34" charset="0"/>
              <a:buChar char="•"/>
            </a:pPr>
            <a:r>
              <a:rPr lang="en-US" sz="1400" dirty="0">
                <a:solidFill>
                  <a:schemeClr val="tx2">
                    <a:lumMod val="75000"/>
                    <a:lumOff val="25000"/>
                  </a:schemeClr>
                </a:solidFill>
                <a:latin typeface="+mn-lt"/>
              </a:rPr>
              <a:t>Medical device fits attack profile, e.g., commercial operating system</a:t>
            </a:r>
          </a:p>
        </p:txBody>
      </p:sp>
      <p:sp>
        <p:nvSpPr>
          <p:cNvPr id="15" name="TextBox 14">
            <a:extLst>
              <a:ext uri="{FF2B5EF4-FFF2-40B4-BE49-F238E27FC236}">
                <a16:creationId xmlns:a16="http://schemas.microsoft.com/office/drawing/2014/main" id="{CA9D3117-75E9-CAA4-34D0-672D3EE7B376}"/>
              </a:ext>
            </a:extLst>
          </p:cNvPr>
          <p:cNvSpPr txBox="1"/>
          <p:nvPr/>
        </p:nvSpPr>
        <p:spPr>
          <a:xfrm>
            <a:off x="8733644" y="4149287"/>
            <a:ext cx="2269440" cy="1677382"/>
          </a:xfrm>
          <a:prstGeom prst="rect">
            <a:avLst/>
          </a:prstGeom>
          <a:noFill/>
        </p:spPr>
        <p:txBody>
          <a:bodyPr wrap="square" rtlCol="0">
            <a:spAutoFit/>
          </a:bodyPr>
          <a:lstStyle/>
          <a:p>
            <a:r>
              <a:rPr lang="en-US" sz="1400" dirty="0">
                <a:solidFill>
                  <a:schemeClr val="tx2">
                    <a:lumMod val="75000"/>
                    <a:lumOff val="25000"/>
                  </a:schemeClr>
                </a:solidFill>
                <a:latin typeface="+mn-lt"/>
              </a:rPr>
              <a:t>Tangible:</a:t>
            </a:r>
          </a:p>
          <a:p>
            <a:pPr marL="171450" indent="-171450">
              <a:buFont typeface="Arial" panose="020B0604020202020204" pitchFamily="34" charset="0"/>
              <a:buChar char="•"/>
            </a:pPr>
            <a:r>
              <a:rPr lang="en-US" sz="1400" dirty="0">
                <a:solidFill>
                  <a:schemeClr val="tx2">
                    <a:lumMod val="75000"/>
                    <a:lumOff val="25000"/>
                  </a:schemeClr>
                </a:solidFill>
                <a:latin typeface="+mn-lt"/>
              </a:rPr>
              <a:t>Patient safety</a:t>
            </a:r>
          </a:p>
          <a:p>
            <a:pPr marL="171450" indent="-171450">
              <a:buFont typeface="Arial" panose="020B0604020202020204" pitchFamily="34" charset="0"/>
              <a:buChar char="•"/>
            </a:pPr>
            <a:r>
              <a:rPr lang="en-US" sz="1400" dirty="0">
                <a:solidFill>
                  <a:schemeClr val="tx2">
                    <a:lumMod val="75000"/>
                    <a:lumOff val="25000"/>
                  </a:schemeClr>
                </a:solidFill>
                <a:latin typeface="+mn-lt"/>
              </a:rPr>
              <a:t>Care delivery</a:t>
            </a:r>
          </a:p>
          <a:p>
            <a:pPr marL="171450" indent="-171450">
              <a:buFont typeface="Arial" panose="020B0604020202020204" pitchFamily="34" charset="0"/>
              <a:buChar char="•"/>
            </a:pPr>
            <a:r>
              <a:rPr lang="en-US" sz="1400" dirty="0">
                <a:solidFill>
                  <a:schemeClr val="tx2">
                    <a:lumMod val="75000"/>
                    <a:lumOff val="25000"/>
                  </a:schemeClr>
                </a:solidFill>
                <a:latin typeface="+mn-lt"/>
              </a:rPr>
              <a:t>Revenue. Lawsuits, Fines</a:t>
            </a:r>
          </a:p>
          <a:p>
            <a:pPr>
              <a:spcBef>
                <a:spcPts val="600"/>
              </a:spcBef>
            </a:pPr>
            <a:r>
              <a:rPr lang="en-US" sz="1400" dirty="0">
                <a:solidFill>
                  <a:schemeClr val="tx2">
                    <a:lumMod val="75000"/>
                    <a:lumOff val="25000"/>
                  </a:schemeClr>
                </a:solidFill>
                <a:latin typeface="+mn-lt"/>
              </a:rPr>
              <a:t>Intangible:</a:t>
            </a:r>
          </a:p>
          <a:p>
            <a:pPr marL="171450" indent="-171450">
              <a:buFont typeface="Arial" panose="020B0604020202020204" pitchFamily="34" charset="0"/>
              <a:buChar char="•"/>
            </a:pPr>
            <a:r>
              <a:rPr lang="en-US" sz="1400" dirty="0">
                <a:solidFill>
                  <a:schemeClr val="tx2">
                    <a:lumMod val="75000"/>
                    <a:lumOff val="25000"/>
                  </a:schemeClr>
                </a:solidFill>
                <a:latin typeface="+mn-lt"/>
              </a:rPr>
              <a:t>Reputation</a:t>
            </a:r>
          </a:p>
          <a:p>
            <a:pPr marL="171450" indent="-171450">
              <a:buFont typeface="Arial" panose="020B0604020202020204" pitchFamily="34" charset="0"/>
              <a:buChar char="•"/>
            </a:pPr>
            <a:r>
              <a:rPr lang="en-US" sz="1400" dirty="0">
                <a:solidFill>
                  <a:schemeClr val="tx2">
                    <a:lumMod val="75000"/>
                    <a:lumOff val="25000"/>
                  </a:schemeClr>
                </a:solidFill>
                <a:latin typeface="+mn-lt"/>
              </a:rPr>
              <a:t>Treatment Decisions</a:t>
            </a:r>
          </a:p>
        </p:txBody>
      </p:sp>
      <p:sp>
        <p:nvSpPr>
          <p:cNvPr id="16" name="TextBox 15">
            <a:extLst>
              <a:ext uri="{FF2B5EF4-FFF2-40B4-BE49-F238E27FC236}">
                <a16:creationId xmlns:a16="http://schemas.microsoft.com/office/drawing/2014/main" id="{DA06F971-242C-B7F7-334C-27B929D85A50}"/>
              </a:ext>
            </a:extLst>
          </p:cNvPr>
          <p:cNvSpPr txBox="1"/>
          <p:nvPr/>
        </p:nvSpPr>
        <p:spPr>
          <a:xfrm>
            <a:off x="8610600" y="2114986"/>
            <a:ext cx="3290278" cy="1523494"/>
          </a:xfrm>
          <a:prstGeom prst="rect">
            <a:avLst/>
          </a:prstGeom>
          <a:noFill/>
        </p:spPr>
        <p:txBody>
          <a:bodyPr wrap="square" rtlCol="0">
            <a:spAutoFit/>
          </a:bodyPr>
          <a:lstStyle/>
          <a:p>
            <a:r>
              <a:rPr lang="en-US" sz="1400" dirty="0">
                <a:solidFill>
                  <a:schemeClr val="tx2">
                    <a:lumMod val="75000"/>
                    <a:lumOff val="25000"/>
                  </a:schemeClr>
                </a:solidFill>
                <a:latin typeface="+mn-lt"/>
              </a:rPr>
              <a:t>Device:</a:t>
            </a:r>
          </a:p>
          <a:p>
            <a:pPr marL="171450" indent="-171450">
              <a:buFont typeface="Arial" panose="020B0604020202020204" pitchFamily="34" charset="0"/>
              <a:buChar char="•"/>
            </a:pPr>
            <a:r>
              <a:rPr lang="en-US" sz="1400" dirty="0">
                <a:solidFill>
                  <a:schemeClr val="tx2">
                    <a:lumMod val="75000"/>
                    <a:lumOff val="25000"/>
                  </a:schemeClr>
                </a:solidFill>
                <a:latin typeface="+mn-lt"/>
              </a:rPr>
              <a:t>SW Vulnerability</a:t>
            </a:r>
          </a:p>
          <a:p>
            <a:pPr marL="171450" indent="-171450">
              <a:buFont typeface="Arial" panose="020B0604020202020204" pitchFamily="34" charset="0"/>
              <a:buChar char="•"/>
            </a:pPr>
            <a:r>
              <a:rPr lang="en-US" sz="1400" dirty="0">
                <a:solidFill>
                  <a:schemeClr val="tx2">
                    <a:lumMod val="75000"/>
                    <a:lumOff val="25000"/>
                  </a:schemeClr>
                </a:solidFill>
                <a:latin typeface="+mn-lt"/>
              </a:rPr>
              <a:t>Poor design (default password, …)</a:t>
            </a:r>
          </a:p>
          <a:p>
            <a:pPr>
              <a:spcBef>
                <a:spcPts val="600"/>
              </a:spcBef>
            </a:pPr>
            <a:r>
              <a:rPr lang="en-US" sz="1400" dirty="0">
                <a:solidFill>
                  <a:schemeClr val="tx2">
                    <a:lumMod val="75000"/>
                    <a:lumOff val="25000"/>
                  </a:schemeClr>
                </a:solidFill>
                <a:latin typeface="+mn-lt"/>
              </a:rPr>
              <a:t>Operational:</a:t>
            </a:r>
          </a:p>
          <a:p>
            <a:pPr marL="171450" indent="-171450">
              <a:buFont typeface="Arial" panose="020B0604020202020204" pitchFamily="34" charset="0"/>
              <a:buChar char="•"/>
            </a:pPr>
            <a:r>
              <a:rPr lang="en-US" sz="1400" dirty="0">
                <a:solidFill>
                  <a:schemeClr val="tx2">
                    <a:lumMod val="75000"/>
                    <a:lumOff val="25000"/>
                  </a:schemeClr>
                </a:solidFill>
                <a:latin typeface="+mn-lt"/>
              </a:rPr>
              <a:t>Lack of timely patching</a:t>
            </a:r>
          </a:p>
          <a:p>
            <a:pPr marL="171450" indent="-171450">
              <a:buFont typeface="Arial" panose="020B0604020202020204" pitchFamily="34" charset="0"/>
              <a:buChar char="•"/>
            </a:pPr>
            <a:r>
              <a:rPr lang="en-US" sz="1400" dirty="0">
                <a:solidFill>
                  <a:schemeClr val="tx2">
                    <a:lumMod val="75000"/>
                    <a:lumOff val="25000"/>
                  </a:schemeClr>
                </a:solidFill>
                <a:latin typeface="+mn-lt"/>
              </a:rPr>
              <a:t>Insecure protocol (e.g., DICOM</a:t>
            </a:r>
            <a:r>
              <a:rPr lang="en-US" dirty="0">
                <a:solidFill>
                  <a:schemeClr val="tx2">
                    <a:lumMod val="75000"/>
                    <a:lumOff val="25000"/>
                  </a:schemeClr>
                </a:solidFill>
                <a:latin typeface="+mn-lt"/>
              </a:rPr>
              <a:t>)</a:t>
            </a:r>
          </a:p>
        </p:txBody>
      </p:sp>
      <p:grpSp>
        <p:nvGrpSpPr>
          <p:cNvPr id="23" name="Group 22">
            <a:extLst>
              <a:ext uri="{FF2B5EF4-FFF2-40B4-BE49-F238E27FC236}">
                <a16:creationId xmlns:a16="http://schemas.microsoft.com/office/drawing/2014/main" id="{9705B6F1-919E-FE03-A201-2EB2D813AD98}"/>
              </a:ext>
            </a:extLst>
          </p:cNvPr>
          <p:cNvGrpSpPr/>
          <p:nvPr/>
        </p:nvGrpSpPr>
        <p:grpSpPr>
          <a:xfrm>
            <a:off x="3467100" y="2373270"/>
            <a:ext cx="5410200" cy="4308798"/>
            <a:chOff x="3748417" y="2948178"/>
            <a:chExt cx="4253117" cy="3280310"/>
          </a:xfrm>
        </p:grpSpPr>
        <p:sp>
          <p:nvSpPr>
            <p:cNvPr id="9" name="Oval 8">
              <a:extLst>
                <a:ext uri="{FF2B5EF4-FFF2-40B4-BE49-F238E27FC236}">
                  <a16:creationId xmlns:a16="http://schemas.microsoft.com/office/drawing/2014/main" id="{B6E4BD09-B5EA-3B50-C7B1-01A5216929FE}"/>
                </a:ext>
              </a:extLst>
            </p:cNvPr>
            <p:cNvSpPr/>
            <p:nvPr/>
          </p:nvSpPr>
          <p:spPr>
            <a:xfrm>
              <a:off x="4638011" y="2948178"/>
              <a:ext cx="1928657" cy="18705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lIns="0" rIns="0" bIns="91440" rtlCol="0" anchor="ctr"/>
            <a:lstStyle/>
            <a:p>
              <a:pPr algn="ctr"/>
              <a:r>
                <a:rPr lang="en-US" sz="1600" b="1" dirty="0">
                  <a:solidFill>
                    <a:schemeClr val="tx1"/>
                  </a:solidFill>
                </a:rPr>
                <a:t>Vulnerability</a:t>
              </a:r>
            </a:p>
            <a:p>
              <a:pPr algn="ctr"/>
              <a:endParaRPr lang="en-US" sz="1600" b="1" dirty="0">
                <a:solidFill>
                  <a:schemeClr val="tx1"/>
                </a:solidFill>
              </a:endParaRPr>
            </a:p>
            <a:p>
              <a:pPr algn="ctr"/>
              <a:endParaRPr lang="en-US" sz="1600" b="1" dirty="0">
                <a:solidFill>
                  <a:schemeClr val="tx1"/>
                </a:solidFill>
              </a:endParaRPr>
            </a:p>
          </p:txBody>
        </p:sp>
        <p:sp>
          <p:nvSpPr>
            <p:cNvPr id="10" name="Oval 9">
              <a:extLst>
                <a:ext uri="{FF2B5EF4-FFF2-40B4-BE49-F238E27FC236}">
                  <a16:creationId xmlns:a16="http://schemas.microsoft.com/office/drawing/2014/main" id="{3450B8DC-9D1D-B4E7-94C7-B3A2C7BF8DBB}"/>
                </a:ext>
              </a:extLst>
            </p:cNvPr>
            <p:cNvSpPr/>
            <p:nvPr/>
          </p:nvSpPr>
          <p:spPr>
            <a:xfrm>
              <a:off x="4070025" y="3870691"/>
              <a:ext cx="1962695" cy="18705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lIns="0" tIns="274320" rIns="0" rtlCol="0" anchor="ctr"/>
            <a:lstStyle/>
            <a:p>
              <a:r>
                <a:rPr lang="en-US" sz="1600" b="1" dirty="0">
                  <a:solidFill>
                    <a:schemeClr val="tx1"/>
                  </a:solidFill>
                </a:rPr>
                <a:t>Threat</a:t>
              </a:r>
            </a:p>
          </p:txBody>
        </p:sp>
        <p:sp>
          <p:nvSpPr>
            <p:cNvPr id="11" name="Oval 10">
              <a:extLst>
                <a:ext uri="{FF2B5EF4-FFF2-40B4-BE49-F238E27FC236}">
                  <a16:creationId xmlns:a16="http://schemas.microsoft.com/office/drawing/2014/main" id="{807E6658-3275-068F-A118-80940295EA7F}"/>
                </a:ext>
              </a:extLst>
            </p:cNvPr>
            <p:cNvSpPr/>
            <p:nvPr/>
          </p:nvSpPr>
          <p:spPr>
            <a:xfrm>
              <a:off x="5259453" y="3883475"/>
              <a:ext cx="1962695" cy="18705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lIns="0" tIns="274320" rIns="0" rtlCol="0" anchor="ctr"/>
            <a:lstStyle/>
            <a:p>
              <a:pPr algn="r"/>
              <a:r>
                <a:rPr lang="en-US" sz="1600" b="1" dirty="0">
                  <a:solidFill>
                    <a:schemeClr val="tx1"/>
                  </a:solidFill>
                </a:rPr>
                <a:t>Asset</a:t>
              </a:r>
            </a:p>
          </p:txBody>
        </p:sp>
        <p:sp>
          <p:nvSpPr>
            <p:cNvPr id="12" name="Freeform: Shape 11">
              <a:extLst>
                <a:ext uri="{FF2B5EF4-FFF2-40B4-BE49-F238E27FC236}">
                  <a16:creationId xmlns:a16="http://schemas.microsoft.com/office/drawing/2014/main" id="{5DFD1A9A-389C-8AD7-15C1-FE89B00F643A}"/>
                </a:ext>
              </a:extLst>
            </p:cNvPr>
            <p:cNvSpPr/>
            <p:nvPr/>
          </p:nvSpPr>
          <p:spPr>
            <a:xfrm>
              <a:off x="5259453" y="4099199"/>
              <a:ext cx="783709" cy="732357"/>
            </a:xfrm>
            <a:custGeom>
              <a:avLst/>
              <a:gdLst>
                <a:gd name="connsiteX0" fmla="*/ 6960 w 613365"/>
                <a:gd name="connsiteY0" fmla="*/ 498145 h 557074"/>
                <a:gd name="connsiteX1" fmla="*/ 300387 w 613365"/>
                <a:gd name="connsiteY1" fmla="*/ 2 h 557074"/>
                <a:gd name="connsiteX2" fmla="*/ 607461 w 613365"/>
                <a:gd name="connsiteY2" fmla="*/ 491321 h 557074"/>
                <a:gd name="connsiteX3" fmla="*/ 6960 w 613365"/>
                <a:gd name="connsiteY3" fmla="*/ 498145 h 557074"/>
              </a:gdLst>
              <a:ahLst/>
              <a:cxnLst>
                <a:cxn ang="0">
                  <a:pos x="connsiteX0" y="connsiteY0"/>
                </a:cxn>
                <a:cxn ang="0">
                  <a:pos x="connsiteX1" y="connsiteY1"/>
                </a:cxn>
                <a:cxn ang="0">
                  <a:pos x="connsiteX2" y="connsiteY2"/>
                </a:cxn>
                <a:cxn ang="0">
                  <a:pos x="connsiteX3" y="connsiteY3"/>
                </a:cxn>
              </a:cxnLst>
              <a:rect l="l" t="t" r="r" b="b"/>
              <a:pathLst>
                <a:path w="613365" h="557074">
                  <a:moveTo>
                    <a:pt x="6960" y="498145"/>
                  </a:moveTo>
                  <a:cubicBezTo>
                    <a:pt x="-44219" y="416258"/>
                    <a:pt x="200304" y="1139"/>
                    <a:pt x="300387" y="2"/>
                  </a:cubicBezTo>
                  <a:cubicBezTo>
                    <a:pt x="400471" y="-1135"/>
                    <a:pt x="655228" y="407160"/>
                    <a:pt x="607461" y="491321"/>
                  </a:cubicBezTo>
                  <a:cubicBezTo>
                    <a:pt x="559694" y="575482"/>
                    <a:pt x="58139" y="580032"/>
                    <a:pt x="6960" y="498145"/>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137160" rIns="0" rtlCol="0" anchor="ctr"/>
            <a:lstStyle/>
            <a:p>
              <a:pPr algn="ctr"/>
              <a:r>
                <a:rPr lang="en-US" sz="1600" b="1" dirty="0"/>
                <a:t>Risk</a:t>
              </a:r>
            </a:p>
          </p:txBody>
        </p:sp>
        <p:sp>
          <p:nvSpPr>
            <p:cNvPr id="17" name="Arrow: Curved Right 16">
              <a:extLst>
                <a:ext uri="{FF2B5EF4-FFF2-40B4-BE49-F238E27FC236}">
                  <a16:creationId xmlns:a16="http://schemas.microsoft.com/office/drawing/2014/main" id="{5DFA1030-43BF-D9BF-E0FD-F648FEB1AA1C}"/>
                </a:ext>
              </a:extLst>
            </p:cNvPr>
            <p:cNvSpPr/>
            <p:nvPr/>
          </p:nvSpPr>
          <p:spPr>
            <a:xfrm rot="1851339" flipV="1">
              <a:off x="4096882" y="3257609"/>
              <a:ext cx="272741" cy="100669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18" name="Arrow: Curved Right 17">
              <a:extLst>
                <a:ext uri="{FF2B5EF4-FFF2-40B4-BE49-F238E27FC236}">
                  <a16:creationId xmlns:a16="http://schemas.microsoft.com/office/drawing/2014/main" id="{70A320CF-8BBE-4B53-7887-300BC0C00287}"/>
                </a:ext>
              </a:extLst>
            </p:cNvPr>
            <p:cNvSpPr/>
            <p:nvPr/>
          </p:nvSpPr>
          <p:spPr>
            <a:xfrm rot="8901706" flipV="1">
              <a:off x="6907728" y="3343977"/>
              <a:ext cx="248244" cy="100669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19" name="Arrow: Curved Right 18">
              <a:extLst>
                <a:ext uri="{FF2B5EF4-FFF2-40B4-BE49-F238E27FC236}">
                  <a16:creationId xmlns:a16="http://schemas.microsoft.com/office/drawing/2014/main" id="{C441EB93-B197-26A1-E72D-5C3CDDADAF41}"/>
                </a:ext>
              </a:extLst>
            </p:cNvPr>
            <p:cNvSpPr/>
            <p:nvPr/>
          </p:nvSpPr>
          <p:spPr>
            <a:xfrm rot="16200000" flipV="1">
              <a:off x="5415080" y="5426372"/>
              <a:ext cx="249474" cy="100669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20" name="TextBox 19">
              <a:extLst>
                <a:ext uri="{FF2B5EF4-FFF2-40B4-BE49-F238E27FC236}">
                  <a16:creationId xmlns:a16="http://schemas.microsoft.com/office/drawing/2014/main" id="{BACAD8E2-BEEC-54BA-C64A-D63301914BC3}"/>
                </a:ext>
              </a:extLst>
            </p:cNvPr>
            <p:cNvSpPr txBox="1"/>
            <p:nvPr/>
          </p:nvSpPr>
          <p:spPr>
            <a:xfrm>
              <a:off x="5099970" y="5929716"/>
              <a:ext cx="879692" cy="298772"/>
            </a:xfrm>
            <a:prstGeom prst="rect">
              <a:avLst/>
            </a:prstGeom>
            <a:solidFill>
              <a:schemeClr val="bg1"/>
            </a:solidFill>
          </p:spPr>
          <p:txBody>
            <a:bodyPr wrap="square" rtlCol="0">
              <a:spAutoFit/>
            </a:bodyPr>
            <a:lstStyle/>
            <a:p>
              <a:pPr algn="ctr"/>
              <a:r>
                <a:rPr lang="en-US" sz="1400" i="1" dirty="0"/>
                <a:t>benefits</a:t>
              </a:r>
            </a:p>
          </p:txBody>
        </p:sp>
        <p:sp>
          <p:nvSpPr>
            <p:cNvPr id="21" name="TextBox 20">
              <a:extLst>
                <a:ext uri="{FF2B5EF4-FFF2-40B4-BE49-F238E27FC236}">
                  <a16:creationId xmlns:a16="http://schemas.microsoft.com/office/drawing/2014/main" id="{B162140A-0421-D75D-DEBC-C392C67D320F}"/>
                </a:ext>
              </a:extLst>
            </p:cNvPr>
            <p:cNvSpPr txBox="1"/>
            <p:nvPr/>
          </p:nvSpPr>
          <p:spPr>
            <a:xfrm>
              <a:off x="3748417" y="3657612"/>
              <a:ext cx="764170" cy="298772"/>
            </a:xfrm>
            <a:prstGeom prst="rect">
              <a:avLst/>
            </a:prstGeom>
            <a:solidFill>
              <a:schemeClr val="bg1"/>
            </a:solidFill>
          </p:spPr>
          <p:txBody>
            <a:bodyPr wrap="none" rtlCol="0">
              <a:spAutoFit/>
            </a:bodyPr>
            <a:lstStyle/>
            <a:p>
              <a:r>
                <a:rPr lang="en-US" sz="1400" i="1" dirty="0"/>
                <a:t>exploits</a:t>
              </a:r>
            </a:p>
          </p:txBody>
        </p:sp>
        <p:sp>
          <p:nvSpPr>
            <p:cNvPr id="22" name="TextBox 21">
              <a:extLst>
                <a:ext uri="{FF2B5EF4-FFF2-40B4-BE49-F238E27FC236}">
                  <a16:creationId xmlns:a16="http://schemas.microsoft.com/office/drawing/2014/main" id="{A035DAE5-049C-1E4F-1977-F3EA2182F592}"/>
                </a:ext>
              </a:extLst>
            </p:cNvPr>
            <p:cNvSpPr txBox="1"/>
            <p:nvPr/>
          </p:nvSpPr>
          <p:spPr>
            <a:xfrm>
              <a:off x="6768954" y="3782565"/>
              <a:ext cx="1232580" cy="298772"/>
            </a:xfrm>
            <a:prstGeom prst="rect">
              <a:avLst/>
            </a:prstGeom>
            <a:solidFill>
              <a:schemeClr val="bg1"/>
            </a:solidFill>
          </p:spPr>
          <p:txBody>
            <a:bodyPr wrap="square" rtlCol="0">
              <a:spAutoFit/>
            </a:bodyPr>
            <a:lstStyle/>
            <a:p>
              <a:r>
                <a:rPr lang="en-US" sz="1400" i="1" dirty="0"/>
                <a:t>compromises</a:t>
              </a:r>
            </a:p>
          </p:txBody>
        </p:sp>
      </p:grpSp>
    </p:spTree>
    <p:extLst>
      <p:ext uri="{BB962C8B-B14F-4D97-AF65-F5344CB8AC3E}">
        <p14:creationId xmlns:p14="http://schemas.microsoft.com/office/powerpoint/2010/main" val="3023777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VA Cybersecurity Program</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6096001" cy="4770438"/>
          </a:xfrm>
        </p:spPr>
        <p:txBody>
          <a:bodyPr/>
          <a:lstStyle/>
          <a:p>
            <a:pPr marL="514350" indent="-514350">
              <a:buFont typeface="Arial" panose="020B0604020202020204" pitchFamily="34" charset="0"/>
              <a:buChar char="•"/>
            </a:pPr>
            <a:r>
              <a:rPr lang="en-US" sz="2800" dirty="0"/>
              <a:t>VA Directive 6500</a:t>
            </a:r>
          </a:p>
          <a:p>
            <a:pPr marL="747713" lvl="1" indent="-514350">
              <a:buFont typeface="Arial" panose="020B0604020202020204" pitchFamily="34" charset="0"/>
              <a:buChar char="•"/>
            </a:pPr>
            <a:r>
              <a:rPr lang="en-US" dirty="0"/>
              <a:t>The cornerstone policy for the Department of Veterans Affairs (VA) Cybersecurity Program. It establishes the mandatory framework for protecting all VA information and information systems, ensuring they meet federal standards like FISMA</a:t>
            </a:r>
            <a:r>
              <a:rPr lang="en-US" sz="2400" dirty="0"/>
              <a:t>.</a:t>
            </a:r>
          </a:p>
          <a:p>
            <a:pPr marL="514350" indent="-514350">
              <a:buFont typeface="Arial" panose="020B0604020202020204" pitchFamily="34" charset="0"/>
              <a:buChar char="•"/>
            </a:pPr>
            <a:r>
              <a:rPr lang="en-US" sz="2800" dirty="0"/>
              <a:t>VA Medical Device Protection Program</a:t>
            </a:r>
          </a:p>
          <a:p>
            <a:pPr marL="747713" lvl="1" indent="-514350">
              <a:buFont typeface="Arial" panose="020B0604020202020204" pitchFamily="34" charset="0"/>
              <a:buChar char="•"/>
            </a:pPr>
            <a:r>
              <a:rPr lang="en-US" dirty="0"/>
              <a:t>A specialized cybersecurity initiative within the Department of Veterans Affairs designed to secure the "Internet of Medical Things" (IoMT).</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81</a:t>
            </a:fld>
            <a:endParaRPr lang="en-US" dirty="0">
              <a:solidFill>
                <a:srgbClr val="4D4E53">
                  <a:tint val="75000"/>
                </a:srgbClr>
              </a:solidFill>
            </a:endParaRPr>
          </a:p>
        </p:txBody>
      </p:sp>
      <p:pic>
        <p:nvPicPr>
          <p:cNvPr id="10" name="Picture 9">
            <a:extLst>
              <a:ext uri="{FF2B5EF4-FFF2-40B4-BE49-F238E27FC236}">
                <a16:creationId xmlns:a16="http://schemas.microsoft.com/office/drawing/2014/main" id="{87DDFE1D-6155-9175-71F2-F6C2E9EBE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84" y="2286000"/>
            <a:ext cx="4847144" cy="3124200"/>
          </a:xfrm>
          <a:prstGeom prst="rect">
            <a:avLst/>
          </a:prstGeom>
        </p:spPr>
      </p:pic>
    </p:spTree>
    <p:extLst>
      <p:ext uri="{BB962C8B-B14F-4D97-AF65-F5344CB8AC3E}">
        <p14:creationId xmlns:p14="http://schemas.microsoft.com/office/powerpoint/2010/main" val="6293272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9958-1DB3-ECE6-18B8-D81604450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C72CD-ADFD-2E1D-4A49-0501B3F60ACA}"/>
              </a:ext>
            </a:extLst>
          </p:cNvPr>
          <p:cNvSpPr>
            <a:spLocks noGrp="1"/>
          </p:cNvSpPr>
          <p:nvPr>
            <p:ph type="title"/>
          </p:nvPr>
        </p:nvSpPr>
        <p:spPr>
          <a:xfrm>
            <a:off x="609600" y="457200"/>
            <a:ext cx="11125200" cy="457200"/>
          </a:xfrm>
        </p:spPr>
        <p:txBody>
          <a:bodyPr/>
          <a:lstStyle/>
          <a:p>
            <a:r>
              <a:rPr lang="en-US" dirty="0"/>
              <a:t>Enterprise Risk Analysis</a:t>
            </a:r>
          </a:p>
        </p:txBody>
      </p:sp>
      <p:sp>
        <p:nvSpPr>
          <p:cNvPr id="4" name="Slide Number Placeholder 3">
            <a:extLst>
              <a:ext uri="{FF2B5EF4-FFF2-40B4-BE49-F238E27FC236}">
                <a16:creationId xmlns:a16="http://schemas.microsoft.com/office/drawing/2014/main" id="{B4354D3C-44F4-1601-32FB-3B7B8AEE0240}"/>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82</a:t>
            </a:fld>
            <a:endParaRPr lang="en-US" dirty="0">
              <a:solidFill>
                <a:srgbClr val="4D4E53">
                  <a:tint val="75000"/>
                </a:srgbClr>
              </a:solidFill>
            </a:endParaRPr>
          </a:p>
        </p:txBody>
      </p:sp>
      <p:pic>
        <p:nvPicPr>
          <p:cNvPr id="10" name="Picture 9">
            <a:extLst>
              <a:ext uri="{FF2B5EF4-FFF2-40B4-BE49-F238E27FC236}">
                <a16:creationId xmlns:a16="http://schemas.microsoft.com/office/drawing/2014/main" id="{8742E475-8538-75A1-E55B-22B55F19BE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4400" y="1676400"/>
            <a:ext cx="10363200" cy="4436802"/>
          </a:xfrm>
          <a:prstGeom prst="rect">
            <a:avLst/>
          </a:prstGeom>
        </p:spPr>
      </p:pic>
    </p:spTree>
    <p:extLst>
      <p:ext uri="{BB962C8B-B14F-4D97-AF65-F5344CB8AC3E}">
        <p14:creationId xmlns:p14="http://schemas.microsoft.com/office/powerpoint/2010/main" val="3659075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CBFC0-44B9-3A0A-F43F-468FD27ADE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EC6D01-EFFA-1E80-D566-29E08EC93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244824"/>
            <a:ext cx="8394073" cy="5155976"/>
          </a:xfrm>
          <a:prstGeom prst="rect">
            <a:avLst/>
          </a:prstGeom>
        </p:spPr>
      </p:pic>
      <p:sp>
        <p:nvSpPr>
          <p:cNvPr id="2" name="Title 1">
            <a:extLst>
              <a:ext uri="{FF2B5EF4-FFF2-40B4-BE49-F238E27FC236}">
                <a16:creationId xmlns:a16="http://schemas.microsoft.com/office/drawing/2014/main" id="{4DA37DB6-D502-044E-FA86-26CF2253F55B}"/>
              </a:ext>
            </a:extLst>
          </p:cNvPr>
          <p:cNvSpPr>
            <a:spLocks noGrp="1"/>
          </p:cNvSpPr>
          <p:nvPr>
            <p:ph type="title"/>
          </p:nvPr>
        </p:nvSpPr>
        <p:spPr>
          <a:xfrm>
            <a:off x="609600" y="457200"/>
            <a:ext cx="11125200" cy="457200"/>
          </a:xfrm>
        </p:spPr>
        <p:txBody>
          <a:bodyPr/>
          <a:lstStyle/>
          <a:p>
            <a:r>
              <a:rPr lang="en-US" dirty="0"/>
              <a:t>Cybersecurity Risk Management Matrix</a:t>
            </a:r>
          </a:p>
        </p:txBody>
      </p:sp>
      <p:sp>
        <p:nvSpPr>
          <p:cNvPr id="4" name="Slide Number Placeholder 3">
            <a:extLst>
              <a:ext uri="{FF2B5EF4-FFF2-40B4-BE49-F238E27FC236}">
                <a16:creationId xmlns:a16="http://schemas.microsoft.com/office/drawing/2014/main" id="{32328E0A-8BB4-3953-DD3D-FC5FB2407A06}"/>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83</a:t>
            </a:fld>
            <a:endParaRPr lang="en-US" dirty="0">
              <a:solidFill>
                <a:srgbClr val="4D4E53">
                  <a:tint val="75000"/>
                </a:srgbClr>
              </a:solidFill>
            </a:endParaRPr>
          </a:p>
        </p:txBody>
      </p:sp>
      <p:sp>
        <p:nvSpPr>
          <p:cNvPr id="9" name="TextBox 8">
            <a:extLst>
              <a:ext uri="{FF2B5EF4-FFF2-40B4-BE49-F238E27FC236}">
                <a16:creationId xmlns:a16="http://schemas.microsoft.com/office/drawing/2014/main" id="{528B8B81-1745-8744-67DF-18644E036B17}"/>
              </a:ext>
            </a:extLst>
          </p:cNvPr>
          <p:cNvSpPr txBox="1"/>
          <p:nvPr/>
        </p:nvSpPr>
        <p:spPr>
          <a:xfrm>
            <a:off x="762000" y="1406766"/>
            <a:ext cx="3048000" cy="4924425"/>
          </a:xfrm>
          <a:prstGeom prst="rect">
            <a:avLst/>
          </a:prstGeom>
          <a:noFill/>
        </p:spPr>
        <p:txBody>
          <a:bodyPr wrap="square">
            <a:spAutoFit/>
          </a:bodyPr>
          <a:lstStyle/>
          <a:p>
            <a:r>
              <a:rPr lang="en-US" sz="2400" b="1" dirty="0">
                <a:solidFill>
                  <a:schemeClr val="tx1">
                    <a:lumMod val="50000"/>
                  </a:schemeClr>
                </a:solidFill>
                <a:latin typeface="+mn-lt"/>
              </a:rPr>
              <a:t>Impact Considerations</a:t>
            </a:r>
          </a:p>
          <a:p>
            <a:pPr>
              <a:spcBef>
                <a:spcPts val="600"/>
              </a:spcBef>
            </a:pPr>
            <a:r>
              <a:rPr lang="en-US" dirty="0">
                <a:solidFill>
                  <a:schemeClr val="tx1">
                    <a:lumMod val="50000"/>
                  </a:schemeClr>
                </a:solidFill>
                <a:latin typeface="+mn-lt"/>
              </a:rPr>
              <a:t>Patient Harm</a:t>
            </a:r>
          </a:p>
          <a:p>
            <a:pPr marL="168275" indent="-168275">
              <a:buFont typeface="Arial" panose="020B0604020202020204" pitchFamily="34" charset="0"/>
              <a:buChar char="•"/>
            </a:pPr>
            <a:r>
              <a:rPr lang="en-US" dirty="0">
                <a:solidFill>
                  <a:schemeClr val="tx1">
                    <a:lumMod val="50000"/>
                  </a:schemeClr>
                </a:solidFill>
                <a:latin typeface="+mn-lt"/>
              </a:rPr>
              <a:t>Severity of Harm</a:t>
            </a:r>
          </a:p>
          <a:p>
            <a:pPr marL="168275" indent="-168275">
              <a:buFont typeface="Arial" panose="020B0604020202020204" pitchFamily="34" charset="0"/>
              <a:buChar char="•"/>
            </a:pPr>
            <a:r>
              <a:rPr lang="en-US" dirty="0">
                <a:solidFill>
                  <a:schemeClr val="tx1">
                    <a:lumMod val="50000"/>
                  </a:schemeClr>
                </a:solidFill>
                <a:latin typeface="+mn-lt"/>
              </a:rPr>
              <a:t>Number of Patients</a:t>
            </a:r>
          </a:p>
          <a:p>
            <a:pPr>
              <a:spcBef>
                <a:spcPts val="600"/>
              </a:spcBef>
            </a:pPr>
            <a:r>
              <a:rPr lang="en-US" dirty="0">
                <a:solidFill>
                  <a:schemeClr val="tx1">
                    <a:lumMod val="50000"/>
                  </a:schemeClr>
                </a:solidFill>
                <a:latin typeface="+mn-lt"/>
              </a:rPr>
              <a:t>Care Disruption</a:t>
            </a:r>
          </a:p>
          <a:p>
            <a:pPr marL="168275" indent="-168275">
              <a:buFont typeface="Arial" panose="020B0604020202020204" pitchFamily="34" charset="0"/>
              <a:buChar char="•"/>
            </a:pPr>
            <a:r>
              <a:rPr lang="en-US" dirty="0">
                <a:solidFill>
                  <a:schemeClr val="tx1">
                    <a:lumMod val="50000"/>
                  </a:schemeClr>
                </a:solidFill>
                <a:latin typeface="+mn-lt"/>
              </a:rPr>
              <a:t>Type of Care</a:t>
            </a:r>
          </a:p>
          <a:p>
            <a:pPr marL="168275" indent="-168275">
              <a:buFont typeface="Arial" panose="020B0604020202020204" pitchFamily="34" charset="0"/>
              <a:buChar char="•"/>
            </a:pPr>
            <a:r>
              <a:rPr lang="en-US" dirty="0">
                <a:solidFill>
                  <a:schemeClr val="tx1">
                    <a:lumMod val="50000"/>
                  </a:schemeClr>
                </a:solidFill>
                <a:latin typeface="+mn-lt"/>
              </a:rPr>
              <a:t>Criticality of Care</a:t>
            </a:r>
          </a:p>
          <a:p>
            <a:pPr marL="168275" indent="-168275">
              <a:buFont typeface="Arial" panose="020B0604020202020204" pitchFamily="34" charset="0"/>
              <a:buChar char="•"/>
            </a:pPr>
            <a:r>
              <a:rPr lang="en-US" dirty="0">
                <a:solidFill>
                  <a:schemeClr val="tx1">
                    <a:lumMod val="50000"/>
                  </a:schemeClr>
                </a:solidFill>
                <a:latin typeface="+mn-lt"/>
              </a:rPr>
              <a:t>Duration</a:t>
            </a:r>
          </a:p>
          <a:p>
            <a:pPr marL="168275" indent="-168275">
              <a:buFont typeface="Arial" panose="020B0604020202020204" pitchFamily="34" charset="0"/>
              <a:buChar char="•"/>
            </a:pPr>
            <a:r>
              <a:rPr lang="en-US" dirty="0">
                <a:solidFill>
                  <a:schemeClr val="tx1">
                    <a:lumMod val="50000"/>
                  </a:schemeClr>
                </a:solidFill>
                <a:latin typeface="+mn-lt"/>
              </a:rPr>
              <a:t>Blast Radius</a:t>
            </a:r>
          </a:p>
          <a:p>
            <a:pPr>
              <a:spcBef>
                <a:spcPts val="600"/>
              </a:spcBef>
            </a:pPr>
            <a:r>
              <a:rPr lang="en-US" dirty="0">
                <a:solidFill>
                  <a:schemeClr val="tx1">
                    <a:lumMod val="50000"/>
                  </a:schemeClr>
                </a:solidFill>
                <a:latin typeface="+mn-lt"/>
              </a:rPr>
              <a:t>Privacy Compromise</a:t>
            </a:r>
          </a:p>
          <a:p>
            <a:pPr marL="168275" indent="-168275">
              <a:buFont typeface="Arial" panose="020B0604020202020204" pitchFamily="34" charset="0"/>
              <a:buChar char="•"/>
            </a:pPr>
            <a:r>
              <a:rPr lang="en-US" dirty="0">
                <a:solidFill>
                  <a:schemeClr val="tx1">
                    <a:lumMod val="50000"/>
                  </a:schemeClr>
                </a:solidFill>
                <a:latin typeface="+mn-lt"/>
              </a:rPr>
              <a:t>Type of Data</a:t>
            </a:r>
          </a:p>
          <a:p>
            <a:pPr marL="168275" indent="-168275">
              <a:buFont typeface="Arial" panose="020B0604020202020204" pitchFamily="34" charset="0"/>
              <a:buChar char="•"/>
            </a:pPr>
            <a:r>
              <a:rPr lang="en-US" dirty="0">
                <a:solidFill>
                  <a:schemeClr val="tx1">
                    <a:lumMod val="50000"/>
                  </a:schemeClr>
                </a:solidFill>
                <a:latin typeface="+mn-lt"/>
              </a:rPr>
              <a:t>Number of Patients</a:t>
            </a:r>
          </a:p>
          <a:p>
            <a:pPr marL="168275" indent="-168275">
              <a:buFont typeface="Arial" panose="020B0604020202020204" pitchFamily="34" charset="0"/>
              <a:buChar char="•"/>
            </a:pPr>
            <a:r>
              <a:rPr lang="en-US" dirty="0">
                <a:solidFill>
                  <a:schemeClr val="tx1">
                    <a:lumMod val="50000"/>
                  </a:schemeClr>
                </a:solidFill>
                <a:latin typeface="+mn-lt"/>
              </a:rPr>
              <a:t>Malicious Intent</a:t>
            </a:r>
          </a:p>
          <a:p>
            <a:pPr>
              <a:spcBef>
                <a:spcPts val="600"/>
              </a:spcBef>
            </a:pPr>
            <a:r>
              <a:rPr lang="en-US" dirty="0">
                <a:solidFill>
                  <a:schemeClr val="tx1">
                    <a:lumMod val="50000"/>
                  </a:schemeClr>
                </a:solidFill>
                <a:latin typeface="+mn-lt"/>
              </a:rPr>
              <a:t>Other:</a:t>
            </a:r>
          </a:p>
          <a:p>
            <a:pPr marL="168275" indent="-168275">
              <a:buFont typeface="Arial" panose="020B0604020202020204" pitchFamily="34" charset="0"/>
              <a:buChar char="•"/>
            </a:pPr>
            <a:r>
              <a:rPr lang="en-US" dirty="0">
                <a:solidFill>
                  <a:schemeClr val="tx1">
                    <a:lumMod val="50000"/>
                  </a:schemeClr>
                </a:solidFill>
                <a:latin typeface="+mn-lt"/>
              </a:rPr>
              <a:t>Redundancy</a:t>
            </a:r>
          </a:p>
          <a:p>
            <a:pPr marL="168275" indent="-168275">
              <a:buFont typeface="Arial" panose="020B0604020202020204" pitchFamily="34" charset="0"/>
              <a:buChar char="•"/>
            </a:pPr>
            <a:r>
              <a:rPr lang="en-US" dirty="0">
                <a:solidFill>
                  <a:schemeClr val="tx1">
                    <a:lumMod val="50000"/>
                  </a:schemeClr>
                </a:solidFill>
                <a:latin typeface="+mn-lt"/>
              </a:rPr>
              <a:t>Operational isolation </a:t>
            </a:r>
          </a:p>
        </p:txBody>
      </p:sp>
    </p:spTree>
    <p:extLst>
      <p:ext uri="{BB962C8B-B14F-4D97-AF65-F5344CB8AC3E}">
        <p14:creationId xmlns:p14="http://schemas.microsoft.com/office/powerpoint/2010/main" val="1504141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4EDE-F5A2-9ABB-1450-9BAD6A8BC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938E9-4BE5-65DA-4F68-A1E61999BDF5}"/>
              </a:ext>
            </a:extLst>
          </p:cNvPr>
          <p:cNvSpPr>
            <a:spLocks noGrp="1"/>
          </p:cNvSpPr>
          <p:nvPr>
            <p:ph type="title"/>
          </p:nvPr>
        </p:nvSpPr>
        <p:spPr>
          <a:xfrm>
            <a:off x="609600" y="457200"/>
            <a:ext cx="11125200" cy="457200"/>
          </a:xfrm>
        </p:spPr>
        <p:txBody>
          <a:bodyPr/>
          <a:lstStyle/>
          <a:p>
            <a:r>
              <a:rPr lang="en-US" dirty="0"/>
              <a:t>Examples: Risk Assessment</a:t>
            </a:r>
          </a:p>
        </p:txBody>
      </p:sp>
      <p:sp>
        <p:nvSpPr>
          <p:cNvPr id="3" name="Content Placeholder 2">
            <a:extLst>
              <a:ext uri="{FF2B5EF4-FFF2-40B4-BE49-F238E27FC236}">
                <a16:creationId xmlns:a16="http://schemas.microsoft.com/office/drawing/2014/main" id="{8287FC0F-3022-C777-EED3-102AFE1B2699}"/>
              </a:ext>
            </a:extLst>
          </p:cNvPr>
          <p:cNvSpPr>
            <a:spLocks noGrp="1"/>
          </p:cNvSpPr>
          <p:nvPr>
            <p:ph idx="1"/>
          </p:nvPr>
        </p:nvSpPr>
        <p:spPr>
          <a:xfrm>
            <a:off x="609599" y="1597026"/>
            <a:ext cx="6096001" cy="4770438"/>
          </a:xfrm>
        </p:spPr>
        <p:txBody>
          <a:bodyPr/>
          <a:lstStyle/>
          <a:p>
            <a:pPr marL="514350" indent="-514350">
              <a:buFont typeface="Arial" panose="020B0604020202020204" pitchFamily="34" charset="0"/>
              <a:buChar char="•"/>
            </a:pPr>
            <a:r>
              <a:rPr lang="en-US" sz="2800" dirty="0"/>
              <a:t>Phishing email</a:t>
            </a:r>
          </a:p>
          <a:p>
            <a:pPr marL="514350" indent="-514350">
              <a:buFont typeface="Arial" panose="020B0604020202020204" pitchFamily="34" charset="0"/>
              <a:buChar char="•"/>
            </a:pPr>
            <a:r>
              <a:rPr lang="en-US" sz="2800" dirty="0"/>
              <a:t>Software vulnerability</a:t>
            </a:r>
          </a:p>
          <a:p>
            <a:pPr marL="514350" indent="-514350">
              <a:buFont typeface="Arial" panose="020B0604020202020204" pitchFamily="34" charset="0"/>
              <a:buChar char="•"/>
            </a:pPr>
            <a:r>
              <a:rPr lang="en-US" sz="2800" dirty="0"/>
              <a:t>Case Study</a:t>
            </a:r>
            <a:endParaRPr lang="en-US" dirty="0"/>
          </a:p>
        </p:txBody>
      </p:sp>
      <p:sp>
        <p:nvSpPr>
          <p:cNvPr id="4" name="Slide Number Placeholder 3">
            <a:extLst>
              <a:ext uri="{FF2B5EF4-FFF2-40B4-BE49-F238E27FC236}">
                <a16:creationId xmlns:a16="http://schemas.microsoft.com/office/drawing/2014/main" id="{5E1D9519-0C2C-B49C-5DF1-028AFF2AAF1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84</a:t>
            </a:fld>
            <a:endParaRPr lang="en-US" dirty="0">
              <a:solidFill>
                <a:srgbClr val="4D4E53">
                  <a:tint val="75000"/>
                </a:srgbClr>
              </a:solidFill>
            </a:endParaRPr>
          </a:p>
        </p:txBody>
      </p:sp>
      <p:pic>
        <p:nvPicPr>
          <p:cNvPr id="10" name="Picture 9">
            <a:extLst>
              <a:ext uri="{FF2B5EF4-FFF2-40B4-BE49-F238E27FC236}">
                <a16:creationId xmlns:a16="http://schemas.microsoft.com/office/drawing/2014/main" id="{A0BC635A-867B-FA05-C190-CC9298577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5600" y="1632885"/>
            <a:ext cx="4398956" cy="4398956"/>
          </a:xfrm>
          <a:prstGeom prst="rect">
            <a:avLst/>
          </a:prstGeom>
        </p:spPr>
      </p:pic>
    </p:spTree>
    <p:extLst>
      <p:ext uri="{BB962C8B-B14F-4D97-AF65-F5344CB8AC3E}">
        <p14:creationId xmlns:p14="http://schemas.microsoft.com/office/powerpoint/2010/main" val="28507351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Identify Assets and Prioritize</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257801" cy="4770438"/>
          </a:xfrm>
        </p:spPr>
        <p:txBody>
          <a:bodyPr/>
          <a:lstStyle/>
          <a:p>
            <a:pPr marL="514350" indent="-514350">
              <a:buFont typeface="Arial" panose="020B0604020202020204" pitchFamily="34" charset="0"/>
              <a:buChar char="•"/>
            </a:pPr>
            <a:r>
              <a:rPr lang="en-US" sz="3200" dirty="0"/>
              <a:t>Identify and focus efforts and resources on protecting the organization's most valuable and sensitive information</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85</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BCCA31AA-9C40-6DB6-029B-8B45A0D160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77000" y="1828800"/>
            <a:ext cx="4419600" cy="3478133"/>
          </a:xfrm>
          <a:prstGeom prst="rect">
            <a:avLst/>
          </a:prstGeom>
        </p:spPr>
      </p:pic>
    </p:spTree>
    <p:extLst>
      <p:ext uri="{BB962C8B-B14F-4D97-AF65-F5344CB8AC3E}">
        <p14:creationId xmlns:p14="http://schemas.microsoft.com/office/powerpoint/2010/main" val="17018886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Set Objectives and Goals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5257801" cy="4770438"/>
          </a:xfrm>
        </p:spPr>
        <p:txBody>
          <a:bodyPr/>
          <a:lstStyle/>
          <a:p>
            <a:pPr marL="514350" indent="-514350">
              <a:buFont typeface="Arial" panose="020B0604020202020204" pitchFamily="34" charset="0"/>
              <a:buChar char="•"/>
            </a:pPr>
            <a:r>
              <a:rPr lang="en-US" sz="3200" dirty="0"/>
              <a:t>Define clear and measurable cybersecurity objectives and goals that align with the organization's overall business strategy</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86</a:t>
            </a:fld>
            <a:endParaRPr lang="en-US" dirty="0">
              <a:solidFill>
                <a:srgbClr val="4D4E53">
                  <a:tint val="75000"/>
                </a:srgbClr>
              </a:solidFill>
            </a:endParaRPr>
          </a:p>
        </p:txBody>
      </p:sp>
      <p:pic>
        <p:nvPicPr>
          <p:cNvPr id="5" name="Picture 4">
            <a:extLst>
              <a:ext uri="{FF2B5EF4-FFF2-40B4-BE49-F238E27FC236}">
                <a16:creationId xmlns:a16="http://schemas.microsoft.com/office/drawing/2014/main" id="{BCCA31AA-9C40-6DB6-029B-8B45A0D160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91400" y="1342821"/>
            <a:ext cx="4419600" cy="2644867"/>
          </a:xfrm>
          <a:prstGeom prst="rect">
            <a:avLst/>
          </a:prstGeom>
        </p:spPr>
      </p:pic>
      <p:pic>
        <p:nvPicPr>
          <p:cNvPr id="7" name="Picture 6">
            <a:extLst>
              <a:ext uri="{FF2B5EF4-FFF2-40B4-BE49-F238E27FC236}">
                <a16:creationId xmlns:a16="http://schemas.microsoft.com/office/drawing/2014/main" id="{20B160DF-CD6F-3671-CC24-59A56ECEB557}"/>
              </a:ext>
            </a:extLst>
          </p:cNvPr>
          <p:cNvPicPr>
            <a:picLocks noChangeAspect="1"/>
          </p:cNvPicPr>
          <p:nvPr/>
        </p:nvPicPr>
        <p:blipFill>
          <a:blip r:embed="rId3"/>
          <a:stretch>
            <a:fillRect/>
          </a:stretch>
        </p:blipFill>
        <p:spPr>
          <a:xfrm>
            <a:off x="6104164" y="4087721"/>
            <a:ext cx="3986140" cy="2644868"/>
          </a:xfrm>
          <a:prstGeom prst="rect">
            <a:avLst/>
          </a:prstGeom>
        </p:spPr>
      </p:pic>
    </p:spTree>
    <p:extLst>
      <p:ext uri="{BB962C8B-B14F-4D97-AF65-F5344CB8AC3E}">
        <p14:creationId xmlns:p14="http://schemas.microsoft.com/office/powerpoint/2010/main" val="9192222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1125200" cy="457200"/>
          </a:xfrm>
        </p:spPr>
        <p:txBody>
          <a:bodyPr/>
          <a:lstStyle/>
          <a:p>
            <a:r>
              <a:rPr lang="en-US" dirty="0"/>
              <a:t>Develop Policies and Procedures</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599" y="1597026"/>
            <a:ext cx="10744201" cy="4770438"/>
          </a:xfrm>
        </p:spPr>
        <p:txBody>
          <a:bodyPr/>
          <a:lstStyle/>
          <a:p>
            <a:pPr marL="514350" indent="-514350">
              <a:buFont typeface="Arial" panose="020B0604020202020204" pitchFamily="34" charset="0"/>
              <a:buChar char="•"/>
            </a:pPr>
            <a:r>
              <a:rPr lang="en-US" sz="3200" dirty="0"/>
              <a:t>Establish guidelines for employees, contractors, and third-party vendors to follow. These policies should cover areas such as data handling, password management, access controls, and incident response protocols</a:t>
            </a:r>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87</a:t>
            </a:fld>
            <a:endParaRPr lang="en-US" dirty="0">
              <a:solidFill>
                <a:srgbClr val="4D4E53">
                  <a:tint val="75000"/>
                </a:srgbClr>
              </a:solidFill>
            </a:endParaRPr>
          </a:p>
        </p:txBody>
      </p:sp>
    </p:spTree>
    <p:extLst>
      <p:ext uri="{BB962C8B-B14F-4D97-AF65-F5344CB8AC3E}">
        <p14:creationId xmlns:p14="http://schemas.microsoft.com/office/powerpoint/2010/main" val="35847454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144E6-48B1-5909-4DE0-343D09624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E233B-A733-6965-2622-262C21F1DB84}"/>
              </a:ext>
            </a:extLst>
          </p:cNvPr>
          <p:cNvSpPr>
            <a:spLocks noGrp="1"/>
          </p:cNvSpPr>
          <p:nvPr>
            <p:ph type="title"/>
          </p:nvPr>
        </p:nvSpPr>
        <p:spPr>
          <a:xfrm>
            <a:off x="609600" y="457200"/>
            <a:ext cx="11125200" cy="457200"/>
          </a:xfrm>
        </p:spPr>
        <p:txBody>
          <a:bodyPr/>
          <a:lstStyle/>
          <a:p>
            <a:r>
              <a:rPr lang="en-US" dirty="0"/>
              <a:t>Administrative Mitigations</a:t>
            </a:r>
          </a:p>
        </p:txBody>
      </p:sp>
      <p:sp>
        <p:nvSpPr>
          <p:cNvPr id="3" name="Content Placeholder 2">
            <a:extLst>
              <a:ext uri="{FF2B5EF4-FFF2-40B4-BE49-F238E27FC236}">
                <a16:creationId xmlns:a16="http://schemas.microsoft.com/office/drawing/2014/main" id="{C7CA672F-CDC1-2097-9DAF-67D8A71AE583}"/>
              </a:ext>
            </a:extLst>
          </p:cNvPr>
          <p:cNvSpPr>
            <a:spLocks noGrp="1"/>
          </p:cNvSpPr>
          <p:nvPr>
            <p:ph idx="1"/>
          </p:nvPr>
        </p:nvSpPr>
        <p:spPr>
          <a:xfrm>
            <a:off x="609599" y="1597026"/>
            <a:ext cx="5638801" cy="4770438"/>
          </a:xfrm>
        </p:spPr>
        <p:txBody>
          <a:bodyPr/>
          <a:lstStyle/>
          <a:p>
            <a:pPr marL="514350" indent="-514350">
              <a:buFont typeface="Arial" panose="020B0604020202020204" pitchFamily="34" charset="0"/>
              <a:buChar char="•"/>
            </a:pPr>
            <a:r>
              <a:rPr lang="en-US" dirty="0"/>
              <a:t>Prevent Weak Passwords</a:t>
            </a:r>
          </a:p>
          <a:p>
            <a:pPr marL="514350" indent="-514350">
              <a:buFont typeface="Arial" panose="020B0604020202020204" pitchFamily="34" charset="0"/>
              <a:buChar char="•"/>
            </a:pPr>
            <a:r>
              <a:rPr lang="en-US" dirty="0"/>
              <a:t>Use Multifactor identification</a:t>
            </a:r>
          </a:p>
          <a:p>
            <a:pPr marL="514350" indent="-514350">
              <a:buFont typeface="Arial" panose="020B0604020202020204" pitchFamily="34" charset="0"/>
              <a:buChar char="•"/>
            </a:pPr>
            <a:r>
              <a:rPr lang="en-US" dirty="0"/>
              <a:t>Institute Role based and least privilege-based administration</a:t>
            </a:r>
          </a:p>
          <a:p>
            <a:pPr marL="514350" indent="-514350">
              <a:buFont typeface="Arial" panose="020B0604020202020204" pitchFamily="34" charset="0"/>
              <a:buChar char="•"/>
            </a:pPr>
            <a:r>
              <a:rPr lang="en-US" dirty="0"/>
              <a:t>Change default credentials</a:t>
            </a:r>
          </a:p>
          <a:p>
            <a:pPr marL="514350" indent="-514350">
              <a:buFont typeface="Arial" panose="020B0604020202020204" pitchFamily="34" charset="0"/>
              <a:buChar char="•"/>
            </a:pPr>
            <a:r>
              <a:rPr lang="en-US" dirty="0"/>
              <a:t>Minimize the impact of phishing</a:t>
            </a:r>
          </a:p>
        </p:txBody>
      </p:sp>
      <p:sp>
        <p:nvSpPr>
          <p:cNvPr id="4" name="Slide Number Placeholder 3">
            <a:extLst>
              <a:ext uri="{FF2B5EF4-FFF2-40B4-BE49-F238E27FC236}">
                <a16:creationId xmlns:a16="http://schemas.microsoft.com/office/drawing/2014/main" id="{FD83A8AA-65B9-F9F9-C3F6-430F23E54DB8}"/>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88</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84A27AA1-6DD3-CEA4-5C38-0A0A4B2DC5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92382" y="1563690"/>
            <a:ext cx="4501528" cy="4803774"/>
          </a:xfrm>
          <a:prstGeom prst="rect">
            <a:avLst/>
          </a:prstGeom>
        </p:spPr>
      </p:pic>
    </p:spTree>
    <p:extLst>
      <p:ext uri="{BB962C8B-B14F-4D97-AF65-F5344CB8AC3E}">
        <p14:creationId xmlns:p14="http://schemas.microsoft.com/office/powerpoint/2010/main" val="1661343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7005B-D883-7D23-9D22-12874B3BC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85F93-0D01-C03C-D539-534F053A41DC}"/>
              </a:ext>
            </a:extLst>
          </p:cNvPr>
          <p:cNvSpPr>
            <a:spLocks noGrp="1"/>
          </p:cNvSpPr>
          <p:nvPr>
            <p:ph type="title"/>
          </p:nvPr>
        </p:nvSpPr>
        <p:spPr>
          <a:xfrm>
            <a:off x="609600" y="457200"/>
            <a:ext cx="11125200" cy="457200"/>
          </a:xfrm>
        </p:spPr>
        <p:txBody>
          <a:bodyPr/>
          <a:lstStyle/>
          <a:p>
            <a:r>
              <a:rPr lang="en-US" dirty="0"/>
              <a:t>Example: Administrative Mitigations</a:t>
            </a:r>
          </a:p>
        </p:txBody>
      </p:sp>
      <p:sp>
        <p:nvSpPr>
          <p:cNvPr id="4" name="Slide Number Placeholder 3">
            <a:extLst>
              <a:ext uri="{FF2B5EF4-FFF2-40B4-BE49-F238E27FC236}">
                <a16:creationId xmlns:a16="http://schemas.microsoft.com/office/drawing/2014/main" id="{2AB87024-1E21-5D4A-B1EC-C043F5A4A522}"/>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89</a:t>
            </a:fld>
            <a:endParaRPr lang="en-US" dirty="0">
              <a:solidFill>
                <a:srgbClr val="4D4E53">
                  <a:tint val="75000"/>
                </a:srgbClr>
              </a:solidFill>
            </a:endParaRPr>
          </a:p>
        </p:txBody>
      </p:sp>
      <p:pic>
        <p:nvPicPr>
          <p:cNvPr id="7" name="Picture 6">
            <a:extLst>
              <a:ext uri="{FF2B5EF4-FFF2-40B4-BE49-F238E27FC236}">
                <a16:creationId xmlns:a16="http://schemas.microsoft.com/office/drawing/2014/main" id="{17C3E352-F1CC-3720-139A-F0C1C0D29E4A}"/>
              </a:ext>
            </a:extLst>
          </p:cNvPr>
          <p:cNvPicPr>
            <a:picLocks noChangeAspect="1"/>
          </p:cNvPicPr>
          <p:nvPr/>
        </p:nvPicPr>
        <p:blipFill>
          <a:blip r:embed="rId3"/>
          <a:stretch>
            <a:fillRect/>
          </a:stretch>
        </p:blipFill>
        <p:spPr>
          <a:xfrm>
            <a:off x="8716800" y="1534355"/>
            <a:ext cx="3057895" cy="401260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CC7F2D82-FC60-95C2-C7AA-0E3C336D79B3}"/>
              </a:ext>
            </a:extLst>
          </p:cNvPr>
          <p:cNvSpPr txBox="1"/>
          <p:nvPr/>
        </p:nvSpPr>
        <p:spPr>
          <a:xfrm>
            <a:off x="8796698" y="5864685"/>
            <a:ext cx="3057896" cy="400110"/>
          </a:xfrm>
          <a:prstGeom prst="rect">
            <a:avLst/>
          </a:prstGeom>
          <a:noFill/>
        </p:spPr>
        <p:txBody>
          <a:bodyPr wrap="square">
            <a:spAutoFit/>
          </a:bodyPr>
          <a:lstStyle/>
          <a:p>
            <a:r>
              <a:rPr lang="en-US" sz="1000" dirty="0">
                <a:hlinkClick r:id="rId4"/>
              </a:rPr>
              <a:t>https://healthsectorcouncil.org/wp-content/uploads/2025/11/MC2v2.pdf</a:t>
            </a:r>
            <a:r>
              <a:rPr lang="en-US" sz="1000" dirty="0"/>
              <a:t> </a:t>
            </a:r>
          </a:p>
        </p:txBody>
      </p:sp>
      <p:sp>
        <p:nvSpPr>
          <p:cNvPr id="10" name="TextBox 9">
            <a:extLst>
              <a:ext uri="{FF2B5EF4-FFF2-40B4-BE49-F238E27FC236}">
                <a16:creationId xmlns:a16="http://schemas.microsoft.com/office/drawing/2014/main" id="{8F748255-7B63-92D0-91BD-8FFC7C78ABD8}"/>
              </a:ext>
            </a:extLst>
          </p:cNvPr>
          <p:cNvSpPr txBox="1"/>
          <p:nvPr/>
        </p:nvSpPr>
        <p:spPr>
          <a:xfrm>
            <a:off x="914400" y="1447800"/>
            <a:ext cx="6207148" cy="4716932"/>
          </a:xfrm>
          <a:prstGeom prst="rect">
            <a:avLst/>
          </a:prstGeom>
          <a:noFill/>
        </p:spPr>
        <p:txBody>
          <a:bodyPr wrap="none" rtlCol="0">
            <a:spAutoFit/>
          </a:bodyPr>
          <a:lstStyle/>
          <a:p>
            <a:pPr>
              <a:lnSpc>
                <a:spcPct val="110000"/>
              </a:lnSpc>
            </a:pPr>
            <a:r>
              <a:rPr lang="en-US" b="1" dirty="0">
                <a:latin typeface="+mn-lt"/>
              </a:rPr>
              <a:t>Key Requirements</a:t>
            </a:r>
          </a:p>
          <a:p>
            <a:pPr marL="285750" indent="-285750">
              <a:lnSpc>
                <a:spcPct val="110000"/>
              </a:lnSpc>
              <a:buFont typeface="Arial" panose="020B0604020202020204" pitchFamily="34" charset="0"/>
              <a:buChar char="•"/>
            </a:pPr>
            <a:r>
              <a:rPr lang="en-US" sz="1600" dirty="0">
                <a:latin typeface="+mn-lt"/>
              </a:rPr>
              <a:t>Define device security properties</a:t>
            </a:r>
          </a:p>
          <a:p>
            <a:pPr marL="285750" indent="-285750">
              <a:lnSpc>
                <a:spcPct val="110000"/>
              </a:lnSpc>
              <a:buFont typeface="Arial" panose="020B0604020202020204" pitchFamily="34" charset="0"/>
              <a:buChar char="•"/>
            </a:pPr>
            <a:r>
              <a:rPr lang="en-US" sz="1600" dirty="0">
                <a:latin typeface="+mn-lt"/>
              </a:rPr>
              <a:t>Standards alignment (encryption, security framework compliance, …)</a:t>
            </a:r>
          </a:p>
          <a:p>
            <a:pPr marL="285750" indent="-285750">
              <a:lnSpc>
                <a:spcPct val="110000"/>
              </a:lnSpc>
              <a:buFont typeface="Arial" panose="020B0604020202020204" pitchFamily="34" charset="0"/>
              <a:buChar char="•"/>
            </a:pPr>
            <a:r>
              <a:rPr lang="en-US" sz="1600" dirty="0">
                <a:latin typeface="+mn-lt"/>
              </a:rPr>
              <a:t>Vendor security processes and secure development lifecycle</a:t>
            </a:r>
          </a:p>
          <a:p>
            <a:pPr marL="285750" indent="-285750">
              <a:lnSpc>
                <a:spcPct val="110000"/>
              </a:lnSpc>
              <a:buFont typeface="Arial" panose="020B0604020202020204" pitchFamily="34" charset="0"/>
              <a:buChar char="•"/>
            </a:pPr>
            <a:r>
              <a:rPr lang="en-US" sz="1600" dirty="0">
                <a:latin typeface="+mn-lt"/>
              </a:rPr>
              <a:t>Network security</a:t>
            </a:r>
          </a:p>
          <a:p>
            <a:pPr marL="285750" indent="-285750">
              <a:lnSpc>
                <a:spcPct val="110000"/>
              </a:lnSpc>
              <a:buFont typeface="Arial" panose="020B0604020202020204" pitchFamily="34" charset="0"/>
              <a:buChar char="•"/>
            </a:pPr>
            <a:r>
              <a:rPr lang="en-US" sz="1600" dirty="0">
                <a:latin typeface="+mn-lt"/>
              </a:rPr>
              <a:t>Physical security </a:t>
            </a:r>
          </a:p>
          <a:p>
            <a:pPr marL="285750" indent="-285750">
              <a:lnSpc>
                <a:spcPct val="110000"/>
              </a:lnSpc>
              <a:buFont typeface="Arial" panose="020B0604020202020204" pitchFamily="34" charset="0"/>
              <a:buChar char="•"/>
            </a:pPr>
            <a:r>
              <a:rPr lang="en-US" sz="1600" dirty="0">
                <a:latin typeface="+mn-lt"/>
              </a:rPr>
              <a:t>Malware protection and maintenance</a:t>
            </a:r>
          </a:p>
          <a:p>
            <a:pPr marL="285750" indent="-285750">
              <a:lnSpc>
                <a:spcPct val="110000"/>
              </a:lnSpc>
              <a:buFont typeface="Arial" panose="020B0604020202020204" pitchFamily="34" charset="0"/>
              <a:buChar char="•"/>
            </a:pPr>
            <a:r>
              <a:rPr lang="en-US" sz="1600" dirty="0">
                <a:latin typeface="+mn-lt"/>
              </a:rPr>
              <a:t>Resilience and recovery </a:t>
            </a:r>
          </a:p>
          <a:p>
            <a:pPr marL="285750" indent="-285750">
              <a:lnSpc>
                <a:spcPct val="110000"/>
              </a:lnSpc>
              <a:buFont typeface="Arial" panose="020B0604020202020204" pitchFamily="34" charset="0"/>
              <a:buChar char="•"/>
            </a:pPr>
            <a:r>
              <a:rPr lang="en-US" sz="1600" dirty="0">
                <a:latin typeface="+mn-lt"/>
              </a:rPr>
              <a:t>Logging and auditability</a:t>
            </a:r>
          </a:p>
          <a:p>
            <a:pPr marL="285750" indent="-285750">
              <a:lnSpc>
                <a:spcPct val="110000"/>
              </a:lnSpc>
              <a:buFont typeface="Arial" panose="020B0604020202020204" pitchFamily="34" charset="0"/>
              <a:buChar char="•"/>
            </a:pPr>
            <a:r>
              <a:rPr lang="en-US" sz="1600" dirty="0">
                <a:latin typeface="+mn-lt"/>
              </a:rPr>
              <a:t>Security documentation </a:t>
            </a:r>
          </a:p>
          <a:p>
            <a:pPr marL="285750" indent="-285750">
              <a:lnSpc>
                <a:spcPct val="110000"/>
              </a:lnSpc>
              <a:buFont typeface="Arial" panose="020B0604020202020204" pitchFamily="34" charset="0"/>
              <a:buChar char="•"/>
            </a:pPr>
            <a:r>
              <a:rPr lang="en-US" sz="1600" dirty="0">
                <a:latin typeface="+mn-lt"/>
              </a:rPr>
              <a:t>Security maintenance (patches)</a:t>
            </a:r>
          </a:p>
          <a:p>
            <a:pPr marL="285750" indent="-285750">
              <a:lnSpc>
                <a:spcPct val="110000"/>
              </a:lnSpc>
              <a:buFont typeface="Arial" panose="020B0604020202020204" pitchFamily="34" charset="0"/>
              <a:buChar char="•"/>
            </a:pPr>
            <a:r>
              <a:rPr lang="en-US" sz="1600" dirty="0">
                <a:latin typeface="+mn-lt"/>
              </a:rPr>
              <a:t>End-of-Support horizon and communication</a:t>
            </a:r>
          </a:p>
          <a:p>
            <a:pPr marL="285750" indent="-285750">
              <a:lnSpc>
                <a:spcPct val="110000"/>
              </a:lnSpc>
              <a:buFont typeface="Arial" panose="020B0604020202020204" pitchFamily="34" charset="0"/>
              <a:buChar char="•"/>
            </a:pPr>
            <a:r>
              <a:rPr lang="en-US" sz="1600" dirty="0">
                <a:latin typeface="+mn-lt"/>
              </a:rPr>
              <a:t>Security communication</a:t>
            </a:r>
          </a:p>
          <a:p>
            <a:pPr marL="285750" indent="-285750">
              <a:lnSpc>
                <a:spcPct val="110000"/>
              </a:lnSpc>
              <a:buFont typeface="Arial" panose="020B0604020202020204" pitchFamily="34" charset="0"/>
              <a:buChar char="•"/>
            </a:pPr>
            <a:r>
              <a:rPr lang="en-US" sz="1600" dirty="0">
                <a:latin typeface="+mn-lt"/>
              </a:rPr>
              <a:t>Security support</a:t>
            </a:r>
          </a:p>
          <a:p>
            <a:pPr marL="285750" indent="-285750">
              <a:lnSpc>
                <a:spcPct val="110000"/>
              </a:lnSpc>
              <a:buFont typeface="Arial" panose="020B0604020202020204" pitchFamily="34" charset="0"/>
              <a:buChar char="•"/>
            </a:pPr>
            <a:r>
              <a:rPr lang="en-US" sz="1600" dirty="0">
                <a:latin typeface="+mn-lt"/>
              </a:rPr>
              <a:t>Remote / local access management</a:t>
            </a:r>
          </a:p>
          <a:p>
            <a:pPr marL="285750" indent="-285750">
              <a:lnSpc>
                <a:spcPct val="110000"/>
              </a:lnSpc>
              <a:buFont typeface="Arial" panose="020B0604020202020204" pitchFamily="34" charset="0"/>
              <a:buChar char="•"/>
            </a:pPr>
            <a:r>
              <a:rPr lang="en-US" sz="1600" dirty="0">
                <a:latin typeface="+mn-lt"/>
              </a:rPr>
              <a:t>Data hosting</a:t>
            </a:r>
          </a:p>
          <a:p>
            <a:pPr marL="285750" indent="-285750">
              <a:lnSpc>
                <a:spcPct val="110000"/>
              </a:lnSpc>
              <a:buFont typeface="Arial" panose="020B0604020202020204" pitchFamily="34" charset="0"/>
              <a:buChar char="•"/>
            </a:pPr>
            <a:r>
              <a:rPr lang="en-US" sz="1600" dirty="0">
                <a:latin typeface="+mn-lt"/>
              </a:rPr>
              <a:t>Decommissioning</a:t>
            </a:r>
          </a:p>
        </p:txBody>
      </p:sp>
    </p:spTree>
    <p:extLst>
      <p:ext uri="{BB962C8B-B14F-4D97-AF65-F5344CB8AC3E}">
        <p14:creationId xmlns:p14="http://schemas.microsoft.com/office/powerpoint/2010/main" val="1759307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C204-FED2-45A9-AD13-773A7CAF4EF5}"/>
              </a:ext>
            </a:extLst>
          </p:cNvPr>
          <p:cNvSpPr>
            <a:spLocks noGrp="1"/>
          </p:cNvSpPr>
          <p:nvPr>
            <p:ph type="title"/>
          </p:nvPr>
        </p:nvSpPr>
        <p:spPr>
          <a:xfrm>
            <a:off x="609600" y="457200"/>
            <a:ext cx="10972800" cy="457200"/>
          </a:xfrm>
        </p:spPr>
        <p:txBody>
          <a:bodyPr/>
          <a:lstStyle/>
          <a:p>
            <a:r>
              <a:rPr lang="en-US" dirty="0"/>
              <a:t>Where must data be protected?</a:t>
            </a:r>
          </a:p>
        </p:txBody>
      </p:sp>
      <p:sp>
        <p:nvSpPr>
          <p:cNvPr id="3" name="Content Placeholder 2">
            <a:extLst>
              <a:ext uri="{FF2B5EF4-FFF2-40B4-BE49-F238E27FC236}">
                <a16:creationId xmlns:a16="http://schemas.microsoft.com/office/drawing/2014/main" id="{859FEE98-0B2E-42BB-A251-A30B41035005}"/>
              </a:ext>
            </a:extLst>
          </p:cNvPr>
          <p:cNvSpPr>
            <a:spLocks noGrp="1"/>
          </p:cNvSpPr>
          <p:nvPr>
            <p:ph idx="1"/>
          </p:nvPr>
        </p:nvSpPr>
        <p:spPr>
          <a:xfrm>
            <a:off x="609600" y="1597026"/>
            <a:ext cx="6629400" cy="4770438"/>
          </a:xfrm>
        </p:spPr>
        <p:txBody>
          <a:bodyPr/>
          <a:lstStyle/>
          <a:p>
            <a:pPr marL="342900" indent="-342900">
              <a:buFont typeface="Arial" panose="020B0604020202020204" pitchFamily="34" charset="0"/>
              <a:buChar char="•"/>
            </a:pPr>
            <a:r>
              <a:rPr lang="en-US" sz="3200" dirty="0"/>
              <a:t>Data at rest – Any file storage area such as hard drives, databases, USB drives, CD/DVD, cloud</a:t>
            </a:r>
          </a:p>
          <a:p>
            <a:pPr marL="342900" indent="-342900">
              <a:buFont typeface="Arial" panose="020B0604020202020204" pitchFamily="34" charset="0"/>
              <a:buChar char="•"/>
            </a:pPr>
            <a:r>
              <a:rPr lang="en-US" sz="3200" dirty="0"/>
              <a:t>Data in transit – Any data being transmitted between networked systems</a:t>
            </a:r>
          </a:p>
          <a:p>
            <a:pPr marL="342900" indent="-342900">
              <a:buFont typeface="Arial" panose="020B0604020202020204" pitchFamily="34" charset="0"/>
              <a:buChar char="•"/>
            </a:pPr>
            <a:r>
              <a:rPr lang="en-US" sz="3200" dirty="0"/>
              <a:t>Data in use – Any data in use by applications, in memory, or by the CPU</a:t>
            </a:r>
          </a:p>
          <a:p>
            <a:pPr marL="342900" indent="-342900">
              <a:buFont typeface="Arial" panose="020B0604020202020204" pitchFamily="34" charset="0"/>
              <a:buChar char="•"/>
            </a:pPr>
            <a:endParaRPr lang="en-US" dirty="0"/>
          </a:p>
          <a:p>
            <a:pPr marL="0" indent="0"/>
            <a:endParaRPr lang="en-US" dirty="0"/>
          </a:p>
        </p:txBody>
      </p:sp>
      <p:sp>
        <p:nvSpPr>
          <p:cNvPr id="4" name="Slide Number Placeholder 3">
            <a:extLst>
              <a:ext uri="{FF2B5EF4-FFF2-40B4-BE49-F238E27FC236}">
                <a16:creationId xmlns:a16="http://schemas.microsoft.com/office/drawing/2014/main" id="{E9FEEE75-17DC-45A8-A938-2177AE2D0F4C}"/>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3CF9F491-6686-1955-53E2-B80E660768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467600" y="2362200"/>
            <a:ext cx="3467682" cy="3810000"/>
          </a:xfrm>
          <a:prstGeom prst="rect">
            <a:avLst/>
          </a:prstGeom>
        </p:spPr>
      </p:pic>
    </p:spTree>
    <p:extLst>
      <p:ext uri="{BB962C8B-B14F-4D97-AF65-F5344CB8AC3E}">
        <p14:creationId xmlns:p14="http://schemas.microsoft.com/office/powerpoint/2010/main" val="3263356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9D978-3083-4F49-1012-5997FFF41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64502-A5DF-727B-F285-22A19A97108F}"/>
              </a:ext>
            </a:extLst>
          </p:cNvPr>
          <p:cNvSpPr>
            <a:spLocks noGrp="1"/>
          </p:cNvSpPr>
          <p:nvPr>
            <p:ph type="title"/>
          </p:nvPr>
        </p:nvSpPr>
        <p:spPr>
          <a:xfrm>
            <a:off x="609600" y="457200"/>
            <a:ext cx="11125200" cy="457200"/>
          </a:xfrm>
        </p:spPr>
        <p:txBody>
          <a:bodyPr/>
          <a:lstStyle/>
          <a:p>
            <a:r>
              <a:rPr lang="en-US" dirty="0"/>
              <a:t>Technical Mitigations</a:t>
            </a:r>
          </a:p>
        </p:txBody>
      </p:sp>
      <p:sp>
        <p:nvSpPr>
          <p:cNvPr id="3" name="Content Placeholder 2">
            <a:extLst>
              <a:ext uri="{FF2B5EF4-FFF2-40B4-BE49-F238E27FC236}">
                <a16:creationId xmlns:a16="http://schemas.microsoft.com/office/drawing/2014/main" id="{31E97E79-F124-2E6F-6D5E-422DE779856F}"/>
              </a:ext>
            </a:extLst>
          </p:cNvPr>
          <p:cNvSpPr>
            <a:spLocks noGrp="1"/>
          </p:cNvSpPr>
          <p:nvPr>
            <p:ph idx="1"/>
          </p:nvPr>
        </p:nvSpPr>
        <p:spPr>
          <a:xfrm>
            <a:off x="609599" y="1597026"/>
            <a:ext cx="5638801" cy="4770438"/>
          </a:xfrm>
        </p:spPr>
        <p:txBody>
          <a:bodyPr/>
          <a:lstStyle/>
          <a:p>
            <a:pPr marL="514350" indent="-514350">
              <a:buFont typeface="Arial" panose="020B0604020202020204" pitchFamily="34" charset="0"/>
              <a:buChar char="•"/>
            </a:pPr>
            <a:r>
              <a:rPr lang="en-US" dirty="0"/>
              <a:t>Firewalls</a:t>
            </a:r>
          </a:p>
          <a:p>
            <a:pPr marL="514350" indent="-514350">
              <a:buFont typeface="Arial" panose="020B0604020202020204" pitchFamily="34" charset="0"/>
              <a:buChar char="•"/>
            </a:pPr>
            <a:r>
              <a:rPr lang="en-US" dirty="0"/>
              <a:t>Regular updates and patches</a:t>
            </a:r>
          </a:p>
          <a:p>
            <a:pPr marL="514350" indent="-514350">
              <a:buFont typeface="Arial" panose="020B0604020202020204" pitchFamily="34" charset="0"/>
              <a:buChar char="•"/>
            </a:pPr>
            <a:r>
              <a:rPr lang="en-US" dirty="0"/>
              <a:t>System hardening</a:t>
            </a:r>
          </a:p>
          <a:p>
            <a:pPr marL="514350" indent="-514350">
              <a:buFont typeface="Arial" panose="020B0604020202020204" pitchFamily="34" charset="0"/>
              <a:buChar char="•"/>
            </a:pPr>
            <a:r>
              <a:rPr lang="en-US" dirty="0"/>
              <a:t>Compensating controls for legacy devices</a:t>
            </a:r>
          </a:p>
          <a:p>
            <a:pPr marL="514350" indent="-514350">
              <a:buFont typeface="Arial" panose="020B0604020202020204" pitchFamily="34" charset="0"/>
              <a:buChar char="•"/>
            </a:pPr>
            <a:r>
              <a:rPr lang="en-US" dirty="0"/>
              <a:t>Strong encryption</a:t>
            </a:r>
          </a:p>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t>Resource</a:t>
            </a:r>
          </a:p>
          <a:p>
            <a:pPr marL="747713" lvl="1" indent="-514350">
              <a:buFont typeface="Arial" panose="020B0604020202020204" pitchFamily="34" charset="0"/>
              <a:buChar char="•"/>
            </a:pPr>
            <a:r>
              <a:rPr lang="en-US" dirty="0">
                <a:hlinkClick r:id="rId3"/>
              </a:rPr>
              <a:t>OWASP Cheat Sheets</a:t>
            </a:r>
            <a:endParaRPr lang="en-US" dirty="0"/>
          </a:p>
        </p:txBody>
      </p:sp>
      <p:sp>
        <p:nvSpPr>
          <p:cNvPr id="4" name="Slide Number Placeholder 3">
            <a:extLst>
              <a:ext uri="{FF2B5EF4-FFF2-40B4-BE49-F238E27FC236}">
                <a16:creationId xmlns:a16="http://schemas.microsoft.com/office/drawing/2014/main" id="{77326F3A-E5AD-612B-58FF-B99EACB4695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90</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62756579-4CEE-A712-2F46-215292E539A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554785" y="1597024"/>
            <a:ext cx="4770439" cy="4770439"/>
          </a:xfrm>
          <a:prstGeom prst="rect">
            <a:avLst/>
          </a:prstGeom>
        </p:spPr>
      </p:pic>
    </p:spTree>
    <p:extLst>
      <p:ext uri="{BB962C8B-B14F-4D97-AF65-F5344CB8AC3E}">
        <p14:creationId xmlns:p14="http://schemas.microsoft.com/office/powerpoint/2010/main" val="3544706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F1F95-2688-EC00-7C89-7711CBF75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6F375-0CFF-EA8B-3423-D6158B5EAA1B}"/>
              </a:ext>
            </a:extLst>
          </p:cNvPr>
          <p:cNvSpPr>
            <a:spLocks noGrp="1"/>
          </p:cNvSpPr>
          <p:nvPr>
            <p:ph type="title"/>
          </p:nvPr>
        </p:nvSpPr>
        <p:spPr>
          <a:xfrm>
            <a:off x="609600" y="457200"/>
            <a:ext cx="11125200" cy="457200"/>
          </a:xfrm>
        </p:spPr>
        <p:txBody>
          <a:bodyPr/>
          <a:lstStyle/>
          <a:p>
            <a:r>
              <a:rPr lang="en-US" dirty="0"/>
              <a:t>Example: Technical Mitigations</a:t>
            </a:r>
          </a:p>
        </p:txBody>
      </p:sp>
      <p:sp>
        <p:nvSpPr>
          <p:cNvPr id="4" name="Slide Number Placeholder 3">
            <a:extLst>
              <a:ext uri="{FF2B5EF4-FFF2-40B4-BE49-F238E27FC236}">
                <a16:creationId xmlns:a16="http://schemas.microsoft.com/office/drawing/2014/main" id="{A1991D30-CCB6-3108-D466-69E21DAE8570}"/>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91</a:t>
            </a:fld>
            <a:endParaRPr lang="en-US" dirty="0">
              <a:solidFill>
                <a:srgbClr val="4D4E53">
                  <a:tint val="75000"/>
                </a:srgbClr>
              </a:solidFill>
            </a:endParaRPr>
          </a:p>
        </p:txBody>
      </p:sp>
      <p:sp>
        <p:nvSpPr>
          <p:cNvPr id="5" name="TextBox 4">
            <a:extLst>
              <a:ext uri="{FF2B5EF4-FFF2-40B4-BE49-F238E27FC236}">
                <a16:creationId xmlns:a16="http://schemas.microsoft.com/office/drawing/2014/main" id="{75AD07F5-B9AC-DBB7-0598-31781769C512}"/>
              </a:ext>
            </a:extLst>
          </p:cNvPr>
          <p:cNvSpPr txBox="1"/>
          <p:nvPr/>
        </p:nvSpPr>
        <p:spPr>
          <a:xfrm>
            <a:off x="609600" y="1322487"/>
            <a:ext cx="7772400" cy="5016758"/>
          </a:xfrm>
          <a:prstGeom prst="rect">
            <a:avLst/>
          </a:prstGeom>
          <a:noFill/>
        </p:spPr>
        <p:txBody>
          <a:bodyPr wrap="square">
            <a:spAutoFit/>
          </a:bodyPr>
          <a:lstStyle/>
          <a:p>
            <a:r>
              <a:rPr lang="en-US" sz="1800" b="1" dirty="0">
                <a:solidFill>
                  <a:schemeClr val="tx1">
                    <a:lumMod val="50000"/>
                  </a:schemeClr>
                </a:solidFill>
                <a:latin typeface="+mn-lt"/>
              </a:rPr>
              <a:t>Network</a:t>
            </a:r>
          </a:p>
          <a:p>
            <a:pPr marL="230188" indent="-230188">
              <a:buFont typeface="Arial" panose="020B0604020202020204" pitchFamily="34" charset="0"/>
              <a:buChar char="•"/>
            </a:pPr>
            <a:r>
              <a:rPr lang="en-US" sz="1600" dirty="0">
                <a:solidFill>
                  <a:schemeClr val="tx1">
                    <a:lumMod val="50000"/>
                  </a:schemeClr>
                </a:solidFill>
                <a:latin typeface="+mn-lt"/>
              </a:rPr>
              <a:t>Separation and Isolation</a:t>
            </a:r>
          </a:p>
          <a:p>
            <a:pPr marL="230188" indent="-230188">
              <a:buFont typeface="Arial" panose="020B0604020202020204" pitchFamily="34" charset="0"/>
              <a:buChar char="•"/>
            </a:pPr>
            <a:r>
              <a:rPr lang="en-US" sz="1600" dirty="0">
                <a:solidFill>
                  <a:schemeClr val="tx1">
                    <a:lumMod val="50000"/>
                  </a:schemeClr>
                </a:solidFill>
                <a:latin typeface="+mn-lt"/>
              </a:rPr>
              <a:t>Segmentation / Micro-Segmentation / VLAN / Software-Defined Networks (SDN)</a:t>
            </a:r>
          </a:p>
          <a:p>
            <a:pPr marL="230188" indent="-230188">
              <a:buFont typeface="Arial" panose="020B0604020202020204" pitchFamily="34" charset="0"/>
              <a:buChar char="•"/>
            </a:pPr>
            <a:r>
              <a:rPr lang="en-US" sz="1600" dirty="0">
                <a:solidFill>
                  <a:schemeClr val="tx1">
                    <a:lumMod val="50000"/>
                  </a:schemeClr>
                </a:solidFill>
                <a:latin typeface="+mn-lt"/>
              </a:rPr>
              <a:t>VPN for remote access</a:t>
            </a:r>
          </a:p>
          <a:p>
            <a:pPr marL="230188" indent="-230188">
              <a:buFont typeface="Arial" panose="020B0604020202020204" pitchFamily="34" charset="0"/>
              <a:buChar char="•"/>
            </a:pPr>
            <a:r>
              <a:rPr lang="en-US" sz="1600" dirty="0">
                <a:solidFill>
                  <a:schemeClr val="tx1">
                    <a:lumMod val="50000"/>
                  </a:schemeClr>
                </a:solidFill>
                <a:latin typeface="+mn-lt"/>
              </a:rPr>
              <a:t>Network security monitoring (incl. PNM, discussed later)</a:t>
            </a:r>
          </a:p>
          <a:p>
            <a:endParaRPr lang="en-US" sz="1400" dirty="0">
              <a:solidFill>
                <a:schemeClr val="tx1">
                  <a:lumMod val="50000"/>
                </a:schemeClr>
              </a:solidFill>
              <a:latin typeface="+mn-lt"/>
            </a:endParaRPr>
          </a:p>
          <a:p>
            <a:pPr lvl="1"/>
            <a:r>
              <a:rPr lang="en-US" sz="1400" i="1" dirty="0">
                <a:solidFill>
                  <a:schemeClr val="tx1">
                    <a:lumMod val="50000"/>
                  </a:schemeClr>
                </a:solidFill>
                <a:latin typeface="+mn-lt"/>
              </a:rPr>
              <a:t>Note – older devices may not support modern routing protocols</a:t>
            </a:r>
          </a:p>
          <a:p>
            <a:pPr lvl="1"/>
            <a:endParaRPr lang="en-US" sz="1400" i="1" dirty="0">
              <a:solidFill>
                <a:schemeClr val="tx1">
                  <a:lumMod val="50000"/>
                </a:schemeClr>
              </a:solidFill>
              <a:latin typeface="+mn-lt"/>
            </a:endParaRPr>
          </a:p>
          <a:p>
            <a:r>
              <a:rPr lang="en-US" sz="1800" b="1" dirty="0">
                <a:solidFill>
                  <a:schemeClr val="tx1">
                    <a:lumMod val="50000"/>
                  </a:schemeClr>
                </a:solidFill>
                <a:latin typeface="+mn-lt"/>
              </a:rPr>
              <a:t>Device</a:t>
            </a:r>
          </a:p>
          <a:p>
            <a:pPr marL="230188" indent="-230188">
              <a:buFont typeface="Arial" panose="020B0604020202020204" pitchFamily="34" charset="0"/>
              <a:buChar char="•"/>
            </a:pPr>
            <a:r>
              <a:rPr lang="en-US" sz="1600" dirty="0">
                <a:solidFill>
                  <a:schemeClr val="tx1">
                    <a:lumMod val="50000"/>
                  </a:schemeClr>
                </a:solidFill>
                <a:latin typeface="+mn-lt"/>
              </a:rPr>
              <a:t>Implement secure version of respective communication protocols (secure DICOM, HL7 FHIR, etc.)</a:t>
            </a:r>
          </a:p>
          <a:p>
            <a:pPr marL="230188" indent="-230188">
              <a:buFont typeface="Arial" panose="020B0604020202020204" pitchFamily="34" charset="0"/>
              <a:buChar char="•"/>
            </a:pPr>
            <a:r>
              <a:rPr lang="en-US" sz="1600" dirty="0">
                <a:solidFill>
                  <a:schemeClr val="tx1">
                    <a:lumMod val="50000"/>
                  </a:schemeClr>
                </a:solidFill>
                <a:latin typeface="+mn-lt"/>
              </a:rPr>
              <a:t>Secure data at rest</a:t>
            </a:r>
          </a:p>
          <a:p>
            <a:endParaRPr lang="en-US" sz="1600" dirty="0">
              <a:solidFill>
                <a:schemeClr val="tx1">
                  <a:lumMod val="50000"/>
                </a:schemeClr>
              </a:solidFill>
              <a:latin typeface="+mn-lt"/>
            </a:endParaRPr>
          </a:p>
          <a:p>
            <a:pPr lvl="1"/>
            <a:r>
              <a:rPr lang="en-US" sz="1400" i="1" dirty="0">
                <a:solidFill>
                  <a:schemeClr val="tx1">
                    <a:lumMod val="50000"/>
                  </a:schemeClr>
                </a:solidFill>
                <a:latin typeface="+mn-lt"/>
              </a:rPr>
              <a:t>Note – older devices may become the lowest common security denominator</a:t>
            </a:r>
          </a:p>
          <a:p>
            <a:pPr lvl="1"/>
            <a:r>
              <a:rPr lang="en-US" sz="1400" i="1" dirty="0">
                <a:solidFill>
                  <a:schemeClr val="tx1">
                    <a:lumMod val="50000"/>
                  </a:schemeClr>
                </a:solidFill>
                <a:latin typeface="+mn-lt"/>
              </a:rPr>
              <a:t>Note – adds complexity, e.g., cryptographic key management / PKI</a:t>
            </a:r>
          </a:p>
          <a:p>
            <a:pPr lvl="1"/>
            <a:endParaRPr lang="en-US" sz="1400" i="1" dirty="0">
              <a:solidFill>
                <a:schemeClr val="tx1">
                  <a:lumMod val="50000"/>
                </a:schemeClr>
              </a:solidFill>
              <a:latin typeface="+mn-lt"/>
            </a:endParaRPr>
          </a:p>
          <a:p>
            <a:r>
              <a:rPr lang="en-US" sz="1800" b="1" dirty="0">
                <a:solidFill>
                  <a:schemeClr val="tx1">
                    <a:lumMod val="50000"/>
                  </a:schemeClr>
                </a:solidFill>
                <a:latin typeface="+mn-lt"/>
              </a:rPr>
              <a:t>Other options</a:t>
            </a:r>
          </a:p>
          <a:p>
            <a:pPr marL="342900" indent="-342900">
              <a:buFont typeface="Arial" panose="020B0604020202020204" pitchFamily="34" charset="0"/>
              <a:buChar char="•"/>
            </a:pPr>
            <a:r>
              <a:rPr lang="en-US" sz="1800" dirty="0">
                <a:solidFill>
                  <a:schemeClr val="tx1">
                    <a:lumMod val="50000"/>
                  </a:schemeClr>
                </a:solidFill>
                <a:latin typeface="+mn-lt"/>
              </a:rPr>
              <a:t>Dedicated firewalls (but can be costly)</a:t>
            </a:r>
          </a:p>
          <a:p>
            <a:pPr marL="342900" indent="-342900">
              <a:buFont typeface="Arial" panose="020B0604020202020204" pitchFamily="34" charset="0"/>
              <a:buChar char="•"/>
            </a:pPr>
            <a:r>
              <a:rPr lang="en-US" sz="1800" dirty="0">
                <a:solidFill>
                  <a:schemeClr val="tx1">
                    <a:lumMod val="50000"/>
                  </a:schemeClr>
                </a:solidFill>
                <a:latin typeface="+mn-lt"/>
              </a:rPr>
              <a:t>Removeable media controls (e.g., USB drives)</a:t>
            </a:r>
          </a:p>
          <a:p>
            <a:pPr marL="342900" indent="-342900">
              <a:buFont typeface="Arial" panose="020B0604020202020204" pitchFamily="34" charset="0"/>
              <a:buChar char="•"/>
            </a:pPr>
            <a:r>
              <a:rPr lang="en-US" sz="1800" dirty="0">
                <a:solidFill>
                  <a:schemeClr val="tx1">
                    <a:lumMod val="50000"/>
                  </a:schemeClr>
                </a:solidFill>
                <a:latin typeface="+mn-lt"/>
              </a:rPr>
              <a:t>Access control and strong authentication (where possible)</a:t>
            </a:r>
          </a:p>
        </p:txBody>
      </p:sp>
      <p:pic>
        <p:nvPicPr>
          <p:cNvPr id="8" name="Graphic 7">
            <a:extLst>
              <a:ext uri="{FF2B5EF4-FFF2-40B4-BE49-F238E27FC236}">
                <a16:creationId xmlns:a16="http://schemas.microsoft.com/office/drawing/2014/main" id="{39E32631-5FA8-5100-5032-0AFCEB8099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19934" y="1509944"/>
            <a:ext cx="2830107" cy="4890856"/>
          </a:xfrm>
          <a:prstGeom prst="rect">
            <a:avLst/>
          </a:prstGeom>
        </p:spPr>
      </p:pic>
    </p:spTree>
    <p:extLst>
      <p:ext uri="{BB962C8B-B14F-4D97-AF65-F5344CB8AC3E}">
        <p14:creationId xmlns:p14="http://schemas.microsoft.com/office/powerpoint/2010/main" val="3152495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9F45D-E5A9-0346-FC67-B14E91F10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871D4-E633-3414-00D3-A1AED45FDE6C}"/>
              </a:ext>
            </a:extLst>
          </p:cNvPr>
          <p:cNvSpPr>
            <a:spLocks noGrp="1"/>
          </p:cNvSpPr>
          <p:nvPr>
            <p:ph type="title"/>
          </p:nvPr>
        </p:nvSpPr>
        <p:spPr>
          <a:xfrm>
            <a:off x="609600" y="457200"/>
            <a:ext cx="11125200" cy="457200"/>
          </a:xfrm>
        </p:spPr>
        <p:txBody>
          <a:bodyPr/>
          <a:lstStyle/>
          <a:p>
            <a:r>
              <a:rPr lang="en-US" dirty="0"/>
              <a:t>Security Audits – Internal vs. External</a:t>
            </a:r>
          </a:p>
        </p:txBody>
      </p:sp>
      <p:sp>
        <p:nvSpPr>
          <p:cNvPr id="3" name="Content Placeholder 2">
            <a:extLst>
              <a:ext uri="{FF2B5EF4-FFF2-40B4-BE49-F238E27FC236}">
                <a16:creationId xmlns:a16="http://schemas.microsoft.com/office/drawing/2014/main" id="{B2BFD098-4947-5D2D-1AAA-4D5D6B0702F3}"/>
              </a:ext>
            </a:extLst>
          </p:cNvPr>
          <p:cNvSpPr>
            <a:spLocks noGrp="1"/>
          </p:cNvSpPr>
          <p:nvPr>
            <p:ph idx="1"/>
          </p:nvPr>
        </p:nvSpPr>
        <p:spPr>
          <a:xfrm>
            <a:off x="609599" y="1597026"/>
            <a:ext cx="5638801" cy="4770438"/>
          </a:xfrm>
        </p:spPr>
        <p:txBody>
          <a:bodyPr/>
          <a:lstStyle/>
          <a:p>
            <a:pPr marL="342900" indent="-342900">
              <a:buFont typeface="Arial" panose="020B0604020202020204" pitchFamily="34" charset="0"/>
              <a:buChar char="•"/>
            </a:pPr>
            <a:r>
              <a:rPr lang="en-US" b="1" dirty="0"/>
              <a:t>Internal Audits (The Self-Check)</a:t>
            </a:r>
          </a:p>
          <a:p>
            <a:pPr marL="576263" lvl="1" indent="-342900">
              <a:buFont typeface="Arial" panose="020B0604020202020204" pitchFamily="34" charset="0"/>
              <a:buChar char="•"/>
            </a:pPr>
            <a:r>
              <a:rPr lang="en-US" dirty="0"/>
              <a:t>Internal audits are conducted by the organization’s own staff (or a hired team reporting directly to management).</a:t>
            </a:r>
          </a:p>
          <a:p>
            <a:pPr marL="576263" lvl="1" indent="-342900">
              <a:buFont typeface="Arial" panose="020B0604020202020204" pitchFamily="34" charset="0"/>
              <a:buChar char="•"/>
            </a:pPr>
            <a:r>
              <a:rPr lang="en-US" b="1" dirty="0"/>
              <a:t>Primary Objective:</a:t>
            </a:r>
            <a:r>
              <a:rPr lang="en-US" dirty="0"/>
              <a:t> To identify gaps and improve security posture before a formal review.</a:t>
            </a:r>
          </a:p>
          <a:p>
            <a:pPr marL="576263" lvl="1" indent="-342900">
              <a:buFont typeface="Arial" panose="020B0604020202020204" pitchFamily="34" charset="0"/>
              <a:buChar char="•"/>
            </a:pPr>
            <a:r>
              <a:rPr lang="en-US" b="1" dirty="0"/>
              <a:t>Scope:</a:t>
            </a:r>
            <a:r>
              <a:rPr lang="en-US" dirty="0"/>
              <a:t> Often broader; can focus on operational efficiency as much as security.</a:t>
            </a:r>
          </a:p>
          <a:p>
            <a:pPr marL="576263" lvl="1" indent="-342900">
              <a:buFont typeface="Arial" panose="020B0604020202020204" pitchFamily="34" charset="0"/>
              <a:buChar char="•"/>
            </a:pPr>
            <a:r>
              <a:rPr lang="en-US" b="1" dirty="0"/>
              <a:t>Reporting:</a:t>
            </a:r>
            <a:r>
              <a:rPr lang="en-US" dirty="0"/>
              <a:t> Results are shared internally with stakeholders and management.</a:t>
            </a:r>
          </a:p>
          <a:p>
            <a:pPr marL="576263" lvl="1" indent="-342900">
              <a:buFont typeface="Arial" panose="020B0604020202020204" pitchFamily="34" charset="0"/>
              <a:buChar char="•"/>
            </a:pPr>
            <a:r>
              <a:rPr lang="en-US" b="1" dirty="0"/>
              <a:t>Key Value:</a:t>
            </a:r>
            <a:r>
              <a:rPr lang="en-US" dirty="0"/>
              <a:t> Acts as an early warning system and as preparation for an external audit.</a:t>
            </a:r>
          </a:p>
        </p:txBody>
      </p:sp>
      <p:sp>
        <p:nvSpPr>
          <p:cNvPr id="4" name="Slide Number Placeholder 3">
            <a:extLst>
              <a:ext uri="{FF2B5EF4-FFF2-40B4-BE49-F238E27FC236}">
                <a16:creationId xmlns:a16="http://schemas.microsoft.com/office/drawing/2014/main" id="{6A202231-9F06-1985-0C53-650B800F7FEB}"/>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92</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9ADA938A-0750-3A6F-CE46-A2DA6EC4E12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792382" y="1840237"/>
            <a:ext cx="4501528" cy="4250679"/>
          </a:xfrm>
          <a:prstGeom prst="rect">
            <a:avLst/>
          </a:prstGeom>
        </p:spPr>
      </p:pic>
    </p:spTree>
    <p:extLst>
      <p:ext uri="{BB962C8B-B14F-4D97-AF65-F5344CB8AC3E}">
        <p14:creationId xmlns:p14="http://schemas.microsoft.com/office/powerpoint/2010/main" val="36757693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3160-E5B5-4C1F-ACB7-2EED313FF6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BBB00-2A89-8A4D-BB2C-4ADD2D53F105}"/>
              </a:ext>
            </a:extLst>
          </p:cNvPr>
          <p:cNvSpPr>
            <a:spLocks noGrp="1"/>
          </p:cNvSpPr>
          <p:nvPr>
            <p:ph type="title"/>
          </p:nvPr>
        </p:nvSpPr>
        <p:spPr>
          <a:xfrm>
            <a:off x="609600" y="457200"/>
            <a:ext cx="11125200" cy="457200"/>
          </a:xfrm>
        </p:spPr>
        <p:txBody>
          <a:bodyPr/>
          <a:lstStyle/>
          <a:p>
            <a:r>
              <a:rPr lang="en-US" dirty="0"/>
              <a:t>Security Audits – Internal vs. External</a:t>
            </a:r>
          </a:p>
        </p:txBody>
      </p:sp>
      <p:sp>
        <p:nvSpPr>
          <p:cNvPr id="3" name="Content Placeholder 2">
            <a:extLst>
              <a:ext uri="{FF2B5EF4-FFF2-40B4-BE49-F238E27FC236}">
                <a16:creationId xmlns:a16="http://schemas.microsoft.com/office/drawing/2014/main" id="{5E43FDD9-2535-4365-8126-F204711EDA32}"/>
              </a:ext>
            </a:extLst>
          </p:cNvPr>
          <p:cNvSpPr>
            <a:spLocks noGrp="1"/>
          </p:cNvSpPr>
          <p:nvPr>
            <p:ph idx="1"/>
          </p:nvPr>
        </p:nvSpPr>
        <p:spPr>
          <a:xfrm>
            <a:off x="609599" y="1597026"/>
            <a:ext cx="5638801" cy="4770438"/>
          </a:xfrm>
        </p:spPr>
        <p:txBody>
          <a:bodyPr/>
          <a:lstStyle/>
          <a:p>
            <a:pPr marL="342900" indent="-342900">
              <a:buFont typeface="Arial" panose="020B0604020202020204" pitchFamily="34" charset="0"/>
              <a:buChar char="•"/>
            </a:pPr>
            <a:r>
              <a:rPr lang="en-US" b="1" dirty="0"/>
              <a:t>External Audits (The Validation)</a:t>
            </a:r>
          </a:p>
          <a:p>
            <a:pPr marL="576263" lvl="1" indent="-342900">
              <a:buFont typeface="Arial" panose="020B0604020202020204" pitchFamily="34" charset="0"/>
              <a:buChar char="•"/>
            </a:pPr>
            <a:r>
              <a:rPr lang="en-US" dirty="0"/>
              <a:t>External audits are performed by an independent third party (like the OIG, GAO, or a specialized security firm).</a:t>
            </a:r>
          </a:p>
          <a:p>
            <a:pPr marL="576263" lvl="1" indent="-342900">
              <a:buFont typeface="Arial" panose="020B0604020202020204" pitchFamily="34" charset="0"/>
              <a:buChar char="•"/>
            </a:pPr>
            <a:r>
              <a:rPr lang="en-US" b="1" dirty="0"/>
              <a:t>Primary Objective:</a:t>
            </a:r>
            <a:r>
              <a:rPr lang="en-US" dirty="0"/>
              <a:t> To provide an unbiased, independent opinion on whether the organization is meeting specific standards (e.g., </a:t>
            </a:r>
            <a:r>
              <a:rPr lang="en-US" b="1" dirty="0"/>
              <a:t>VA Directive 6500</a:t>
            </a:r>
            <a:r>
              <a:rPr lang="en-US" dirty="0"/>
              <a:t> or </a:t>
            </a:r>
            <a:r>
              <a:rPr lang="en-US" b="1" dirty="0"/>
              <a:t>FISMA</a:t>
            </a:r>
            <a:r>
              <a:rPr lang="en-US" dirty="0"/>
              <a:t>).</a:t>
            </a:r>
          </a:p>
          <a:p>
            <a:pPr marL="576263" lvl="1" indent="-342900">
              <a:buFont typeface="Arial" panose="020B0604020202020204" pitchFamily="34" charset="0"/>
              <a:buChar char="•"/>
            </a:pPr>
            <a:r>
              <a:rPr lang="en-US" b="1" dirty="0"/>
              <a:t>Scope:</a:t>
            </a:r>
            <a:r>
              <a:rPr lang="en-US" dirty="0"/>
              <a:t> Usually focused on specific compliance frameworks or regulatory requirements.</a:t>
            </a:r>
          </a:p>
          <a:p>
            <a:pPr marL="576263" lvl="1" indent="-342900">
              <a:buFont typeface="Arial" panose="020B0604020202020204" pitchFamily="34" charset="0"/>
              <a:buChar char="•"/>
            </a:pPr>
            <a:r>
              <a:rPr lang="en-US" b="1" dirty="0"/>
              <a:t>Key Value:</a:t>
            </a:r>
            <a:r>
              <a:rPr lang="en-US" dirty="0"/>
              <a:t> Provides due diligence and high-level accountability. It proves to the public and the government that the VA is actually doing what it says it is doing.</a:t>
            </a:r>
          </a:p>
        </p:txBody>
      </p:sp>
      <p:sp>
        <p:nvSpPr>
          <p:cNvPr id="4" name="Slide Number Placeholder 3">
            <a:extLst>
              <a:ext uri="{FF2B5EF4-FFF2-40B4-BE49-F238E27FC236}">
                <a16:creationId xmlns:a16="http://schemas.microsoft.com/office/drawing/2014/main" id="{71F49496-C732-37CA-31B7-A9C19185AA7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93</a:t>
            </a:fld>
            <a:endParaRPr lang="en-US" dirty="0">
              <a:solidFill>
                <a:srgbClr val="4D4E53">
                  <a:tint val="75000"/>
                </a:srgbClr>
              </a:solidFill>
            </a:endParaRPr>
          </a:p>
        </p:txBody>
      </p:sp>
      <p:pic>
        <p:nvPicPr>
          <p:cNvPr id="8" name="Graphic 7">
            <a:extLst>
              <a:ext uri="{FF2B5EF4-FFF2-40B4-BE49-F238E27FC236}">
                <a16:creationId xmlns:a16="http://schemas.microsoft.com/office/drawing/2014/main" id="{0FD0BE64-2D40-D87A-0164-30A19899ACE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150723" y="1752600"/>
            <a:ext cx="4501528" cy="4250679"/>
          </a:xfrm>
          <a:prstGeom prst="rect">
            <a:avLst/>
          </a:prstGeom>
        </p:spPr>
      </p:pic>
    </p:spTree>
    <p:extLst>
      <p:ext uri="{BB962C8B-B14F-4D97-AF65-F5344CB8AC3E}">
        <p14:creationId xmlns:p14="http://schemas.microsoft.com/office/powerpoint/2010/main" val="122221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64048-EE77-1C23-3F7B-1A8649B49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885E3-12BD-6062-EC50-9937CCD37084}"/>
              </a:ext>
            </a:extLst>
          </p:cNvPr>
          <p:cNvSpPr>
            <a:spLocks noGrp="1"/>
          </p:cNvSpPr>
          <p:nvPr>
            <p:ph type="title"/>
          </p:nvPr>
        </p:nvSpPr>
        <p:spPr>
          <a:xfrm>
            <a:off x="609600" y="457200"/>
            <a:ext cx="11125200" cy="457200"/>
          </a:xfrm>
        </p:spPr>
        <p:txBody>
          <a:bodyPr/>
          <a:lstStyle/>
          <a:p>
            <a:r>
              <a:rPr lang="en-US" dirty="0"/>
              <a:t>Security Audits – Types</a:t>
            </a:r>
          </a:p>
        </p:txBody>
      </p:sp>
      <p:sp>
        <p:nvSpPr>
          <p:cNvPr id="4" name="Slide Number Placeholder 3">
            <a:extLst>
              <a:ext uri="{FF2B5EF4-FFF2-40B4-BE49-F238E27FC236}">
                <a16:creationId xmlns:a16="http://schemas.microsoft.com/office/drawing/2014/main" id="{18A39164-0C1D-A60B-CE61-CCE5EDFD746F}"/>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94</a:t>
            </a:fld>
            <a:endParaRPr lang="en-US" dirty="0">
              <a:solidFill>
                <a:srgbClr val="4D4E53">
                  <a:tint val="75000"/>
                </a:srgbClr>
              </a:solidFill>
            </a:endParaRPr>
          </a:p>
        </p:txBody>
      </p:sp>
      <p:sp>
        <p:nvSpPr>
          <p:cNvPr id="7" name="TextBox 6">
            <a:extLst>
              <a:ext uri="{FF2B5EF4-FFF2-40B4-BE49-F238E27FC236}">
                <a16:creationId xmlns:a16="http://schemas.microsoft.com/office/drawing/2014/main" id="{76F3131B-D3AD-CDFA-70A8-3F645A989735}"/>
              </a:ext>
            </a:extLst>
          </p:cNvPr>
          <p:cNvSpPr txBox="1"/>
          <p:nvPr/>
        </p:nvSpPr>
        <p:spPr>
          <a:xfrm>
            <a:off x="3962400" y="1325116"/>
            <a:ext cx="4110484" cy="523220"/>
          </a:xfrm>
          <a:prstGeom prst="rect">
            <a:avLst/>
          </a:prstGeom>
          <a:noFill/>
        </p:spPr>
        <p:txBody>
          <a:bodyPr wrap="none" rtlCol="0">
            <a:spAutoFit/>
          </a:bodyPr>
          <a:lstStyle/>
          <a:p>
            <a:r>
              <a:rPr lang="en-US" sz="2800" dirty="0">
                <a:latin typeface="+mn-lt"/>
              </a:rPr>
              <a:t>Two main types of Audits:</a:t>
            </a:r>
          </a:p>
        </p:txBody>
      </p:sp>
      <p:sp>
        <p:nvSpPr>
          <p:cNvPr id="9" name="Rectangle: Rounded Corners 8">
            <a:extLst>
              <a:ext uri="{FF2B5EF4-FFF2-40B4-BE49-F238E27FC236}">
                <a16:creationId xmlns:a16="http://schemas.microsoft.com/office/drawing/2014/main" id="{A7BA467B-7280-F9A6-1F4B-6F50BF3C6A18}"/>
              </a:ext>
            </a:extLst>
          </p:cNvPr>
          <p:cNvSpPr/>
          <p:nvPr/>
        </p:nvSpPr>
        <p:spPr>
          <a:xfrm>
            <a:off x="1669739" y="2147653"/>
            <a:ext cx="3870666" cy="3994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Incoming Inspection</a:t>
            </a:r>
          </a:p>
        </p:txBody>
      </p:sp>
      <p:sp>
        <p:nvSpPr>
          <p:cNvPr id="10" name="Rectangle: Rounded Corners 9">
            <a:extLst>
              <a:ext uri="{FF2B5EF4-FFF2-40B4-BE49-F238E27FC236}">
                <a16:creationId xmlns:a16="http://schemas.microsoft.com/office/drawing/2014/main" id="{758C9CA4-F8A3-82D6-1E3B-72F151ED3345}"/>
              </a:ext>
            </a:extLst>
          </p:cNvPr>
          <p:cNvSpPr/>
          <p:nvPr/>
        </p:nvSpPr>
        <p:spPr>
          <a:xfrm>
            <a:off x="6324600" y="2147653"/>
            <a:ext cx="3870666" cy="399495"/>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Periodic Sampling</a:t>
            </a:r>
          </a:p>
        </p:txBody>
      </p:sp>
      <p:sp>
        <p:nvSpPr>
          <p:cNvPr id="11" name="Rectangle: Rounded Corners 10">
            <a:extLst>
              <a:ext uri="{FF2B5EF4-FFF2-40B4-BE49-F238E27FC236}">
                <a16:creationId xmlns:a16="http://schemas.microsoft.com/office/drawing/2014/main" id="{F7060589-E214-B43C-EE42-D8EB5BB29D32}"/>
              </a:ext>
            </a:extLst>
          </p:cNvPr>
          <p:cNvSpPr/>
          <p:nvPr/>
        </p:nvSpPr>
        <p:spPr>
          <a:xfrm>
            <a:off x="1669739" y="2685314"/>
            <a:ext cx="3870666" cy="3466168"/>
          </a:xfrm>
          <a:prstGeom prst="roundRect">
            <a:avLst>
              <a:gd name="adj" fmla="val 1702"/>
            </a:avLst>
          </a:prstGeom>
          <a:solidFill>
            <a:srgbClr val="1D86B5"/>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68275" indent="-168275">
              <a:buFont typeface="Arial" panose="020B0604020202020204" pitchFamily="34" charset="0"/>
              <a:buChar char="•"/>
            </a:pPr>
            <a:r>
              <a:rPr lang="en-US" sz="2000" dirty="0"/>
              <a:t>Assess relative to purchasing security requirements</a:t>
            </a:r>
          </a:p>
          <a:p>
            <a:pPr marL="168275" indent="-168275">
              <a:buFont typeface="Arial" panose="020B0604020202020204" pitchFamily="34" charset="0"/>
              <a:buChar char="•"/>
            </a:pPr>
            <a:r>
              <a:rPr lang="en-US" sz="2000" dirty="0"/>
              <a:t>Review security documentation</a:t>
            </a:r>
          </a:p>
          <a:p>
            <a:pPr marL="168275" indent="-168275">
              <a:buFont typeface="Arial" panose="020B0604020202020204" pitchFamily="34" charset="0"/>
              <a:buChar char="•"/>
            </a:pPr>
            <a:r>
              <a:rPr lang="en-US" sz="2000" dirty="0"/>
              <a:t>Vulnerability scan (identify exposed vulns; evaluate </a:t>
            </a:r>
            <a:r>
              <a:rPr lang="en-US" sz="2000" dirty="0" err="1"/>
              <a:t>scanabillity</a:t>
            </a:r>
            <a:r>
              <a:rPr lang="en-US" sz="2000" dirty="0"/>
              <a:t>)</a:t>
            </a:r>
          </a:p>
          <a:p>
            <a:pPr marL="168275" indent="-168275">
              <a:buFont typeface="Arial" panose="020B0604020202020204" pitchFamily="34" charset="0"/>
              <a:buChar char="•"/>
            </a:pPr>
            <a:r>
              <a:rPr lang="en-US" sz="2000" dirty="0"/>
              <a:t>Test network installation and technical evaluation</a:t>
            </a:r>
          </a:p>
          <a:p>
            <a:pPr marL="168275" indent="-168275">
              <a:buFont typeface="Arial" panose="020B0604020202020204" pitchFamily="34" charset="0"/>
              <a:buChar char="•"/>
            </a:pPr>
            <a:r>
              <a:rPr lang="en-US" sz="2000" dirty="0"/>
              <a:t>Check for malware</a:t>
            </a:r>
          </a:p>
          <a:p>
            <a:pPr marL="168275" indent="-168275">
              <a:buFont typeface="Arial" panose="020B0604020202020204" pitchFamily="34" charset="0"/>
              <a:buChar char="•"/>
            </a:pPr>
            <a:r>
              <a:rPr lang="en-US" sz="2000" dirty="0"/>
              <a:t>Pen testing</a:t>
            </a:r>
          </a:p>
        </p:txBody>
      </p:sp>
      <p:sp>
        <p:nvSpPr>
          <p:cNvPr id="12" name="Rectangle: Rounded Corners 11">
            <a:extLst>
              <a:ext uri="{FF2B5EF4-FFF2-40B4-BE49-F238E27FC236}">
                <a16:creationId xmlns:a16="http://schemas.microsoft.com/office/drawing/2014/main" id="{3768628E-B44A-847A-2A65-142BE67B015D}"/>
              </a:ext>
            </a:extLst>
          </p:cNvPr>
          <p:cNvSpPr/>
          <p:nvPr/>
        </p:nvSpPr>
        <p:spPr>
          <a:xfrm>
            <a:off x="6324600" y="2685314"/>
            <a:ext cx="3870666" cy="3466168"/>
          </a:xfrm>
          <a:prstGeom prst="roundRect">
            <a:avLst>
              <a:gd name="adj" fmla="val 1702"/>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68275" indent="-168275">
              <a:buFont typeface="Arial" panose="020B0604020202020204" pitchFamily="34" charset="0"/>
              <a:buChar char="•"/>
            </a:pPr>
            <a:r>
              <a:rPr lang="en-US" sz="2000" dirty="0"/>
              <a:t>Check for currency of device information in inventory system (e.g., version, patch level)</a:t>
            </a:r>
          </a:p>
          <a:p>
            <a:pPr marL="168275" indent="-168275">
              <a:buFont typeface="Arial" panose="020B0604020202020204" pitchFamily="34" charset="0"/>
              <a:buChar char="•"/>
            </a:pPr>
            <a:r>
              <a:rPr lang="en-US" sz="2000" dirty="0"/>
              <a:t>Check for unauthorized configuration changes</a:t>
            </a:r>
          </a:p>
          <a:p>
            <a:pPr marL="168275" indent="-168275">
              <a:buFont typeface="Arial" panose="020B0604020202020204" pitchFamily="34" charset="0"/>
              <a:buChar char="•"/>
            </a:pPr>
            <a:r>
              <a:rPr lang="en-US" sz="2000" dirty="0"/>
              <a:t>Check for unauthorized connectivity</a:t>
            </a:r>
          </a:p>
          <a:p>
            <a:pPr marL="168275" indent="-168275">
              <a:buFont typeface="Arial" panose="020B0604020202020204" pitchFamily="34" charset="0"/>
              <a:buChar char="•"/>
            </a:pPr>
            <a:r>
              <a:rPr lang="en-US" sz="2000" dirty="0"/>
              <a:t>Scan for vulnerabilities</a:t>
            </a:r>
          </a:p>
          <a:p>
            <a:pPr marL="168275" indent="-168275">
              <a:buFont typeface="Arial" panose="020B0604020202020204" pitchFamily="34" charset="0"/>
              <a:buChar char="•"/>
            </a:pPr>
            <a:r>
              <a:rPr lang="en-US" sz="2000" dirty="0"/>
              <a:t>Assess for compromise:</a:t>
            </a:r>
          </a:p>
          <a:p>
            <a:pPr marL="625475" lvl="1" indent="-168275">
              <a:buFont typeface="Arial" panose="020B0604020202020204" pitchFamily="34" charset="0"/>
              <a:buChar char="•"/>
            </a:pPr>
            <a:r>
              <a:rPr lang="en-US" sz="2000" dirty="0"/>
              <a:t>Malware</a:t>
            </a:r>
          </a:p>
          <a:p>
            <a:pPr marL="625475" lvl="1" indent="-168275">
              <a:buFont typeface="Arial" panose="020B0604020202020204" pitchFamily="34" charset="0"/>
              <a:buChar char="•"/>
            </a:pPr>
            <a:r>
              <a:rPr lang="en-US" sz="2000" dirty="0"/>
              <a:t>Event logs</a:t>
            </a:r>
          </a:p>
        </p:txBody>
      </p:sp>
    </p:spTree>
    <p:extLst>
      <p:ext uri="{BB962C8B-B14F-4D97-AF65-F5344CB8AC3E}">
        <p14:creationId xmlns:p14="http://schemas.microsoft.com/office/powerpoint/2010/main" val="3542207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E754E-9DEB-839C-D2C0-0F235895A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C0D90-02AF-B9A1-5363-B3AD80401A14}"/>
              </a:ext>
            </a:extLst>
          </p:cNvPr>
          <p:cNvSpPr>
            <a:spLocks noGrp="1"/>
          </p:cNvSpPr>
          <p:nvPr>
            <p:ph type="title"/>
          </p:nvPr>
        </p:nvSpPr>
        <p:spPr>
          <a:xfrm>
            <a:off x="609600" y="457200"/>
            <a:ext cx="10972800" cy="457200"/>
          </a:xfrm>
        </p:spPr>
        <p:txBody>
          <a:bodyPr/>
          <a:lstStyle/>
          <a:p>
            <a:r>
              <a:rPr lang="en-US" dirty="0"/>
              <a:t>Module 4 Objectives</a:t>
            </a:r>
          </a:p>
        </p:txBody>
      </p:sp>
      <p:sp>
        <p:nvSpPr>
          <p:cNvPr id="4" name="Slide Number Placeholder 3">
            <a:extLst>
              <a:ext uri="{FF2B5EF4-FFF2-40B4-BE49-F238E27FC236}">
                <a16:creationId xmlns:a16="http://schemas.microsoft.com/office/drawing/2014/main" id="{9679D7BE-C1D7-1F39-47C6-FD45E3D07FFE}"/>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95</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A9B3848E-3FB3-48AF-EC9B-118C153765C5}"/>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dirty="0"/>
              <a:t>Understand the purpose and processes involved in vulnerability</a:t>
            </a:r>
          </a:p>
          <a:p>
            <a:pPr marL="342900" indent="-342900">
              <a:buFont typeface="Arial" panose="020B0604020202020204" pitchFamily="34" charset="0"/>
              <a:buChar char="•"/>
            </a:pPr>
            <a:r>
              <a:rPr lang="en-US" dirty="0"/>
              <a:t>Discuss the common methods for vulnerability scanning</a:t>
            </a:r>
          </a:p>
          <a:p>
            <a:pPr marL="342900" indent="-342900">
              <a:buFont typeface="Arial" panose="020B0604020202020204" pitchFamily="34" charset="0"/>
              <a:buChar char="•"/>
            </a:pPr>
            <a:r>
              <a:rPr lang="en-US" dirty="0"/>
              <a:t>Explore common tools for automated vulnerability testing</a:t>
            </a:r>
          </a:p>
          <a:p>
            <a:pPr marL="342900" indent="-342900">
              <a:buFont typeface="Arial" panose="020B0604020202020204" pitchFamily="34" charset="0"/>
              <a:buChar char="•"/>
            </a:pPr>
            <a:r>
              <a:rPr lang="en-US" dirty="0"/>
              <a:t>Understanding how to interpret a vulnerability testing report</a:t>
            </a:r>
          </a:p>
        </p:txBody>
      </p:sp>
      <p:pic>
        <p:nvPicPr>
          <p:cNvPr id="7" name="Graphic 6">
            <a:extLst>
              <a:ext uri="{FF2B5EF4-FFF2-40B4-BE49-F238E27FC236}">
                <a16:creationId xmlns:a16="http://schemas.microsoft.com/office/drawing/2014/main" id="{681AA1E0-37C3-F71C-B296-E2B4FF5B77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0" y="1828800"/>
            <a:ext cx="3467682" cy="3810000"/>
          </a:xfrm>
          <a:prstGeom prst="rect">
            <a:avLst/>
          </a:prstGeom>
        </p:spPr>
      </p:pic>
    </p:spTree>
    <p:extLst>
      <p:ext uri="{BB962C8B-B14F-4D97-AF65-F5344CB8AC3E}">
        <p14:creationId xmlns:p14="http://schemas.microsoft.com/office/powerpoint/2010/main" val="12389720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8B41B-10C5-78F4-3419-44768DE5B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041FF-53A1-BFD9-D233-DE8D2CE91CF7}"/>
              </a:ext>
            </a:extLst>
          </p:cNvPr>
          <p:cNvSpPr>
            <a:spLocks noGrp="1"/>
          </p:cNvSpPr>
          <p:nvPr>
            <p:ph type="title"/>
          </p:nvPr>
        </p:nvSpPr>
        <p:spPr>
          <a:xfrm>
            <a:off x="609600" y="457200"/>
            <a:ext cx="10972800" cy="457200"/>
          </a:xfrm>
        </p:spPr>
        <p:txBody>
          <a:bodyPr/>
          <a:lstStyle/>
          <a:p>
            <a:r>
              <a:rPr lang="en-US" dirty="0"/>
              <a:t>Vulnerability Assessments</a:t>
            </a:r>
          </a:p>
        </p:txBody>
      </p:sp>
      <p:sp>
        <p:nvSpPr>
          <p:cNvPr id="4" name="Slide Number Placeholder 3">
            <a:extLst>
              <a:ext uri="{FF2B5EF4-FFF2-40B4-BE49-F238E27FC236}">
                <a16:creationId xmlns:a16="http://schemas.microsoft.com/office/drawing/2014/main" id="{5BC92393-4B2B-18DA-8691-C6B2BB53E4D8}"/>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96</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13CE6BC5-02B1-3C6C-F292-9491056EFBE8}"/>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dirty="0"/>
              <a:t>Proactive risk identification</a:t>
            </a:r>
          </a:p>
          <a:p>
            <a:pPr marL="342900" indent="-342900">
              <a:buFont typeface="Arial" panose="020B0604020202020204" pitchFamily="34" charset="0"/>
              <a:buChar char="•"/>
            </a:pPr>
            <a:r>
              <a:rPr lang="en-US" dirty="0"/>
              <a:t>Prioritization of resources (triage)</a:t>
            </a:r>
          </a:p>
          <a:p>
            <a:pPr marL="342900" indent="-342900">
              <a:buFont typeface="Arial" panose="020B0604020202020204" pitchFamily="34" charset="0"/>
              <a:buChar char="•"/>
            </a:pPr>
            <a:r>
              <a:rPr lang="en-US" dirty="0"/>
              <a:t>Validation of security controls</a:t>
            </a:r>
          </a:p>
          <a:p>
            <a:pPr marL="342900" indent="-342900">
              <a:buFont typeface="Arial" panose="020B0604020202020204" pitchFamily="34" charset="0"/>
              <a:buChar char="•"/>
            </a:pPr>
            <a:r>
              <a:rPr lang="en-US" dirty="0"/>
              <a:t>Maintaining authority to operate (ATO)</a:t>
            </a:r>
          </a:p>
        </p:txBody>
      </p:sp>
      <p:pic>
        <p:nvPicPr>
          <p:cNvPr id="7" name="Graphic 6">
            <a:extLst>
              <a:ext uri="{FF2B5EF4-FFF2-40B4-BE49-F238E27FC236}">
                <a16:creationId xmlns:a16="http://schemas.microsoft.com/office/drawing/2014/main" id="{B05C4389-6E42-7F57-008E-D5EF291FD78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162800" y="1827856"/>
            <a:ext cx="3467682" cy="3626151"/>
          </a:xfrm>
          <a:prstGeom prst="rect">
            <a:avLst/>
          </a:prstGeom>
        </p:spPr>
      </p:pic>
    </p:spTree>
    <p:extLst>
      <p:ext uri="{BB962C8B-B14F-4D97-AF65-F5344CB8AC3E}">
        <p14:creationId xmlns:p14="http://schemas.microsoft.com/office/powerpoint/2010/main" val="21680615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E799F-2D90-EAAD-4447-213B9539D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07785-9BBC-5444-F4D3-344566A7B565}"/>
              </a:ext>
            </a:extLst>
          </p:cNvPr>
          <p:cNvSpPr>
            <a:spLocks noGrp="1"/>
          </p:cNvSpPr>
          <p:nvPr>
            <p:ph type="title"/>
          </p:nvPr>
        </p:nvSpPr>
        <p:spPr>
          <a:xfrm>
            <a:off x="609600" y="457200"/>
            <a:ext cx="10972800" cy="457200"/>
          </a:xfrm>
        </p:spPr>
        <p:txBody>
          <a:bodyPr/>
          <a:lstStyle/>
          <a:p>
            <a:r>
              <a:rPr lang="en-US" dirty="0"/>
              <a:t>Vulnerability Assessments - Steps</a:t>
            </a:r>
          </a:p>
        </p:txBody>
      </p:sp>
      <p:sp>
        <p:nvSpPr>
          <p:cNvPr id="4" name="Slide Number Placeholder 3">
            <a:extLst>
              <a:ext uri="{FF2B5EF4-FFF2-40B4-BE49-F238E27FC236}">
                <a16:creationId xmlns:a16="http://schemas.microsoft.com/office/drawing/2014/main" id="{987D3480-918C-8EAA-05A4-3F922BFF0EA3}"/>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97</a:t>
            </a:fld>
            <a:endParaRPr lang="en-US" dirty="0">
              <a:solidFill>
                <a:srgbClr val="4D4E53">
                  <a:tint val="75000"/>
                </a:srgbClr>
              </a:solidFill>
            </a:endParaRPr>
          </a:p>
        </p:txBody>
      </p:sp>
      <p:pic>
        <p:nvPicPr>
          <p:cNvPr id="9" name="Picture 8">
            <a:extLst>
              <a:ext uri="{FF2B5EF4-FFF2-40B4-BE49-F238E27FC236}">
                <a16:creationId xmlns:a16="http://schemas.microsoft.com/office/drawing/2014/main" id="{CF72DF79-8B1E-65A7-3D14-23B8695D7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91" y="1752600"/>
            <a:ext cx="10071618" cy="4089610"/>
          </a:xfrm>
          <a:prstGeom prst="rect">
            <a:avLst/>
          </a:prstGeom>
        </p:spPr>
      </p:pic>
    </p:spTree>
    <p:extLst>
      <p:ext uri="{BB962C8B-B14F-4D97-AF65-F5344CB8AC3E}">
        <p14:creationId xmlns:p14="http://schemas.microsoft.com/office/powerpoint/2010/main" val="5556010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C5E4-C87C-FEE0-4D9B-629B4A84B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6FA67-AA32-DF4C-801F-4137AE8E1C15}"/>
              </a:ext>
            </a:extLst>
          </p:cNvPr>
          <p:cNvSpPr>
            <a:spLocks noGrp="1"/>
          </p:cNvSpPr>
          <p:nvPr>
            <p:ph type="title"/>
          </p:nvPr>
        </p:nvSpPr>
        <p:spPr>
          <a:xfrm>
            <a:off x="609600" y="457200"/>
            <a:ext cx="10972800" cy="457200"/>
          </a:xfrm>
        </p:spPr>
        <p:txBody>
          <a:bodyPr/>
          <a:lstStyle/>
          <a:p>
            <a:r>
              <a:rPr lang="en-US" dirty="0"/>
              <a:t>Vulnerability Assessments – Medical Devices</a:t>
            </a:r>
          </a:p>
        </p:txBody>
      </p:sp>
      <p:sp>
        <p:nvSpPr>
          <p:cNvPr id="4" name="Slide Number Placeholder 3">
            <a:extLst>
              <a:ext uri="{FF2B5EF4-FFF2-40B4-BE49-F238E27FC236}">
                <a16:creationId xmlns:a16="http://schemas.microsoft.com/office/drawing/2014/main" id="{6D29AF08-BD61-56DF-7ABC-0C9573E1D6D9}"/>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98</a:t>
            </a:fld>
            <a:endParaRPr lang="en-US" dirty="0">
              <a:solidFill>
                <a:srgbClr val="4D4E53">
                  <a:tint val="75000"/>
                </a:srgbClr>
              </a:solidFill>
            </a:endParaRPr>
          </a:p>
        </p:txBody>
      </p:sp>
      <p:sp>
        <p:nvSpPr>
          <p:cNvPr id="3" name="TextBox 2">
            <a:extLst>
              <a:ext uri="{FF2B5EF4-FFF2-40B4-BE49-F238E27FC236}">
                <a16:creationId xmlns:a16="http://schemas.microsoft.com/office/drawing/2014/main" id="{6A8D7CD0-ED20-6142-A1C7-FB1B93DD4E60}"/>
              </a:ext>
            </a:extLst>
          </p:cNvPr>
          <p:cNvSpPr txBox="1"/>
          <p:nvPr/>
        </p:nvSpPr>
        <p:spPr>
          <a:xfrm>
            <a:off x="838199" y="1615736"/>
            <a:ext cx="10898081" cy="4170372"/>
          </a:xfrm>
          <a:prstGeom prst="rect">
            <a:avLst/>
          </a:prstGeom>
          <a:noFill/>
        </p:spPr>
        <p:txBody>
          <a:bodyPr wrap="square" rtlCol="0">
            <a:spAutoFit/>
          </a:bodyPr>
          <a:lstStyle/>
          <a:p>
            <a:r>
              <a:rPr lang="en-US" sz="2000" dirty="0">
                <a:solidFill>
                  <a:schemeClr val="tx1">
                    <a:lumMod val="50000"/>
                  </a:schemeClr>
                </a:solidFill>
                <a:latin typeface="+mn-lt"/>
              </a:rPr>
              <a:t>Follow generally established best practices but consider special medical device needs:</a:t>
            </a:r>
          </a:p>
          <a:p>
            <a:endParaRPr lang="en-US" sz="2000" dirty="0">
              <a:solidFill>
                <a:schemeClr val="tx1">
                  <a:lumMod val="50000"/>
                </a:schemeClr>
              </a:solidFill>
              <a:latin typeface="+mn-lt"/>
            </a:endParaRPr>
          </a:p>
          <a:p>
            <a:pPr marL="285750" indent="-285750">
              <a:spcBef>
                <a:spcPts val="600"/>
              </a:spcBef>
              <a:buFont typeface="Arial" panose="020B0604020202020204" pitchFamily="34" charset="0"/>
              <a:buChar char="•"/>
            </a:pPr>
            <a:r>
              <a:rPr lang="en-US" sz="2000" dirty="0">
                <a:solidFill>
                  <a:schemeClr val="tx1">
                    <a:lumMod val="50000"/>
                  </a:schemeClr>
                </a:solidFill>
                <a:latin typeface="+mn-lt"/>
              </a:rPr>
              <a:t>Not all devices are network-discoverable or -scannable</a:t>
            </a:r>
          </a:p>
          <a:p>
            <a:pPr marL="742950" lvl="1" indent="-285750">
              <a:buFont typeface="Arial" panose="020B0604020202020204" pitchFamily="34" charset="0"/>
              <a:buChar char="•"/>
            </a:pPr>
            <a:r>
              <a:rPr lang="en-US" sz="2000" dirty="0">
                <a:solidFill>
                  <a:schemeClr val="tx1">
                    <a:lumMod val="50000"/>
                  </a:schemeClr>
                </a:solidFill>
                <a:latin typeface="+mn-lt"/>
              </a:rPr>
              <a:t>May fail to respond</a:t>
            </a:r>
          </a:p>
          <a:p>
            <a:pPr marL="742950" lvl="1" indent="-285750">
              <a:buFont typeface="Arial" panose="020B0604020202020204" pitchFamily="34" charset="0"/>
              <a:buChar char="•"/>
            </a:pPr>
            <a:r>
              <a:rPr lang="en-US" sz="2000" dirty="0">
                <a:solidFill>
                  <a:schemeClr val="tx1">
                    <a:lumMod val="50000"/>
                  </a:schemeClr>
                </a:solidFill>
                <a:latin typeface="+mn-lt"/>
              </a:rPr>
              <a:t>May react unfavorably (e.g., reboot)</a:t>
            </a:r>
          </a:p>
          <a:p>
            <a:pPr marL="285750" indent="-285750">
              <a:spcBef>
                <a:spcPts val="600"/>
              </a:spcBef>
              <a:buFont typeface="Arial" panose="020B0604020202020204" pitchFamily="34" charset="0"/>
              <a:buChar char="•"/>
            </a:pPr>
            <a:r>
              <a:rPr lang="en-US" sz="2000" dirty="0">
                <a:solidFill>
                  <a:schemeClr val="tx1">
                    <a:lumMod val="50000"/>
                  </a:schemeClr>
                </a:solidFill>
                <a:latin typeface="+mn-lt"/>
              </a:rPr>
              <a:t>Include all components of the medical device system:</a:t>
            </a:r>
          </a:p>
          <a:p>
            <a:pPr marL="742950" lvl="1" indent="-285750">
              <a:buFont typeface="Arial" panose="020B0604020202020204" pitchFamily="34" charset="0"/>
              <a:buChar char="•"/>
            </a:pPr>
            <a:r>
              <a:rPr lang="en-US" sz="2000" dirty="0">
                <a:solidFill>
                  <a:schemeClr val="tx1">
                    <a:lumMod val="50000"/>
                  </a:schemeClr>
                </a:solidFill>
                <a:latin typeface="+mn-lt"/>
              </a:rPr>
              <a:t>E.g., patient monitors, central station, backend server, cloud service, network gear</a:t>
            </a:r>
          </a:p>
          <a:p>
            <a:pPr marL="742950" lvl="1" indent="-285750">
              <a:buFont typeface="Arial" panose="020B0604020202020204" pitchFamily="34" charset="0"/>
              <a:buChar char="•"/>
            </a:pPr>
            <a:r>
              <a:rPr lang="en-US" sz="2000" dirty="0">
                <a:solidFill>
                  <a:schemeClr val="tx1">
                    <a:lumMod val="50000"/>
                  </a:schemeClr>
                </a:solidFill>
                <a:latin typeface="+mn-lt"/>
              </a:rPr>
              <a:t>Understand that some devices or supporting components may have special configuration requirements that may deviate from IT standards</a:t>
            </a:r>
          </a:p>
          <a:p>
            <a:pPr marL="285750" indent="-285750">
              <a:spcBef>
                <a:spcPts val="600"/>
              </a:spcBef>
              <a:buFont typeface="Arial" panose="020B0604020202020204" pitchFamily="34" charset="0"/>
              <a:buChar char="•"/>
            </a:pPr>
            <a:r>
              <a:rPr lang="en-US" sz="2000" dirty="0">
                <a:solidFill>
                  <a:schemeClr val="tx1">
                    <a:lumMod val="50000"/>
                  </a:schemeClr>
                </a:solidFill>
                <a:latin typeface="+mn-lt"/>
              </a:rPr>
              <a:t>Assessment depth may vary but may include full pen test and security evaluation</a:t>
            </a:r>
          </a:p>
          <a:p>
            <a:pPr marL="285750" indent="-285750">
              <a:spcBef>
                <a:spcPts val="600"/>
              </a:spcBef>
              <a:buFont typeface="Arial" panose="020B0604020202020204" pitchFamily="34" charset="0"/>
              <a:buChar char="•"/>
            </a:pPr>
            <a:r>
              <a:rPr lang="en-US" sz="2000" dirty="0">
                <a:solidFill>
                  <a:schemeClr val="tx1">
                    <a:lumMod val="50000"/>
                  </a:schemeClr>
                </a:solidFill>
                <a:latin typeface="+mn-lt"/>
              </a:rPr>
              <a:t>Coordinate across stakeholders (Clinical Eng., IT/</a:t>
            </a:r>
            <a:r>
              <a:rPr lang="en-US" sz="2000" dirty="0" err="1">
                <a:solidFill>
                  <a:schemeClr val="tx1">
                    <a:lumMod val="50000"/>
                  </a:schemeClr>
                </a:solidFill>
                <a:latin typeface="+mn-lt"/>
              </a:rPr>
              <a:t>ITSec</a:t>
            </a:r>
            <a:r>
              <a:rPr lang="en-US" sz="2000" dirty="0">
                <a:solidFill>
                  <a:schemeClr val="tx1">
                    <a:lumMod val="50000"/>
                  </a:schemeClr>
                </a:solidFill>
                <a:latin typeface="+mn-lt"/>
              </a:rPr>
              <a:t>, clinical)</a:t>
            </a:r>
          </a:p>
          <a:p>
            <a:pPr marL="285750" indent="-285750">
              <a:spcBef>
                <a:spcPts val="600"/>
              </a:spcBef>
              <a:buFont typeface="Arial" panose="020B0604020202020204" pitchFamily="34" charset="0"/>
              <a:buChar char="•"/>
            </a:pPr>
            <a:r>
              <a:rPr lang="en-US" sz="2000" dirty="0">
                <a:solidFill>
                  <a:schemeClr val="tx1">
                    <a:lumMod val="50000"/>
                  </a:schemeClr>
                </a:solidFill>
                <a:latin typeface="+mn-lt"/>
              </a:rPr>
              <a:t>Document findings, resolutions, and approved exceptions</a:t>
            </a:r>
          </a:p>
        </p:txBody>
      </p:sp>
    </p:spTree>
    <p:extLst>
      <p:ext uri="{BB962C8B-B14F-4D97-AF65-F5344CB8AC3E}">
        <p14:creationId xmlns:p14="http://schemas.microsoft.com/office/powerpoint/2010/main" val="3661316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D4BC-6BF5-DDFA-72C3-A727B7F91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3EDA6-008C-74E2-48BD-C2C7B28E9E73}"/>
              </a:ext>
            </a:extLst>
          </p:cNvPr>
          <p:cNvSpPr>
            <a:spLocks noGrp="1"/>
          </p:cNvSpPr>
          <p:nvPr>
            <p:ph type="title"/>
          </p:nvPr>
        </p:nvSpPr>
        <p:spPr>
          <a:xfrm>
            <a:off x="609600" y="457200"/>
            <a:ext cx="10972800" cy="457200"/>
          </a:xfrm>
        </p:spPr>
        <p:txBody>
          <a:bodyPr/>
          <a:lstStyle/>
          <a:p>
            <a:r>
              <a:rPr lang="en-US" dirty="0"/>
              <a:t>Step 1: Planning</a:t>
            </a:r>
          </a:p>
        </p:txBody>
      </p:sp>
      <p:sp>
        <p:nvSpPr>
          <p:cNvPr id="4" name="Slide Number Placeholder 3">
            <a:extLst>
              <a:ext uri="{FF2B5EF4-FFF2-40B4-BE49-F238E27FC236}">
                <a16:creationId xmlns:a16="http://schemas.microsoft.com/office/drawing/2014/main" id="{5B1650CD-251D-F1D4-EF37-B12D55B67FEB}"/>
              </a:ext>
            </a:extLst>
          </p:cNvPr>
          <p:cNvSpPr>
            <a:spLocks noGrp="1"/>
          </p:cNvSpPr>
          <p:nvPr>
            <p:ph type="sldNum" sz="quarter" idx="10"/>
          </p:nvPr>
        </p:nvSpPr>
        <p:spPr/>
        <p:txBody>
          <a:bodyPr/>
          <a:lstStyle/>
          <a:p>
            <a:pPr>
              <a:defRPr/>
            </a:pPr>
            <a:fld id="{93B45C7F-59DB-455C-87C4-906868C15902}" type="slidenum">
              <a:rPr lang="en-US" smtClean="0">
                <a:solidFill>
                  <a:srgbClr val="4D4E53">
                    <a:tint val="75000"/>
                  </a:srgbClr>
                </a:solidFill>
              </a:rPr>
              <a:pPr>
                <a:defRPr/>
              </a:pPr>
              <a:t>99</a:t>
            </a:fld>
            <a:endParaRPr lang="en-US" dirty="0">
              <a:solidFill>
                <a:srgbClr val="4D4E53">
                  <a:tint val="75000"/>
                </a:srgbClr>
              </a:solidFill>
            </a:endParaRPr>
          </a:p>
        </p:txBody>
      </p:sp>
      <p:sp>
        <p:nvSpPr>
          <p:cNvPr id="6" name="Content Placeholder 5">
            <a:extLst>
              <a:ext uri="{FF2B5EF4-FFF2-40B4-BE49-F238E27FC236}">
                <a16:creationId xmlns:a16="http://schemas.microsoft.com/office/drawing/2014/main" id="{99FF2ECD-DE89-A502-BC48-DCFEE7C2DCAF}"/>
              </a:ext>
            </a:extLst>
          </p:cNvPr>
          <p:cNvSpPr>
            <a:spLocks noGrp="1"/>
          </p:cNvSpPr>
          <p:nvPr>
            <p:ph idx="1"/>
          </p:nvPr>
        </p:nvSpPr>
        <p:spPr>
          <a:xfrm>
            <a:off x="609600" y="1597026"/>
            <a:ext cx="5867400" cy="4529138"/>
          </a:xfrm>
        </p:spPr>
        <p:txBody>
          <a:bodyPr/>
          <a:lstStyle/>
          <a:p>
            <a:pPr marL="342900" indent="-342900">
              <a:buFont typeface="Arial" panose="020B0604020202020204" pitchFamily="34" charset="0"/>
              <a:buChar char="•"/>
            </a:pPr>
            <a:r>
              <a:rPr lang="en-US" sz="3200" dirty="0"/>
              <a:t>Define objectives</a:t>
            </a:r>
          </a:p>
          <a:p>
            <a:pPr marL="342900" indent="-342900">
              <a:buFont typeface="Arial" panose="020B0604020202020204" pitchFamily="34" charset="0"/>
              <a:buChar char="•"/>
            </a:pPr>
            <a:r>
              <a:rPr lang="en-US" sz="3200" dirty="0"/>
              <a:t>Identify scope</a:t>
            </a:r>
          </a:p>
          <a:p>
            <a:pPr marL="342900" indent="-342900">
              <a:buFont typeface="Arial" panose="020B0604020202020204" pitchFamily="34" charset="0"/>
              <a:buChar char="•"/>
            </a:pPr>
            <a:r>
              <a:rPr lang="en-US" sz="3200" dirty="0"/>
              <a:t>Establish test criteria</a:t>
            </a:r>
          </a:p>
          <a:p>
            <a:pPr marL="342900" indent="-342900">
              <a:buFont typeface="Arial" panose="020B0604020202020204" pitchFamily="34" charset="0"/>
              <a:buChar char="•"/>
            </a:pPr>
            <a:r>
              <a:rPr lang="en-US" sz="3200" dirty="0"/>
              <a:t>Develop test plan</a:t>
            </a:r>
          </a:p>
        </p:txBody>
      </p:sp>
      <p:pic>
        <p:nvPicPr>
          <p:cNvPr id="7" name="Graphic 6">
            <a:extLst>
              <a:ext uri="{FF2B5EF4-FFF2-40B4-BE49-F238E27FC236}">
                <a16:creationId xmlns:a16="http://schemas.microsoft.com/office/drawing/2014/main" id="{0A731B49-57C7-20D2-1E03-6ADF6E10D75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467600" y="1597026"/>
            <a:ext cx="3331869" cy="4529138"/>
          </a:xfrm>
          <a:prstGeom prst="rect">
            <a:avLst/>
          </a:prstGeom>
        </p:spPr>
      </p:pic>
    </p:spTree>
    <p:extLst>
      <p:ext uri="{BB962C8B-B14F-4D97-AF65-F5344CB8AC3E}">
        <p14:creationId xmlns:p14="http://schemas.microsoft.com/office/powerpoint/2010/main" val="2512477294"/>
      </p:ext>
    </p:extLst>
  </p:cSld>
  <p:clrMapOvr>
    <a:masterClrMapping/>
  </p:clrMapOvr>
</p:sld>
</file>

<file path=ppt/theme/theme1.xml><?xml version="1.0" encoding="utf-8"?>
<a:theme xmlns:a="http://schemas.openxmlformats.org/drawingml/2006/main" name="2_Office Theme">
  <a:themeElements>
    <a:clrScheme name="HTM Palette">
      <a:dk1>
        <a:srgbClr val="4D4E53"/>
      </a:dk1>
      <a:lt1>
        <a:srgbClr val="FFFFFF"/>
      </a:lt1>
      <a:dk2>
        <a:srgbClr val="003F72"/>
      </a:dk2>
      <a:lt2>
        <a:srgbClr val="FFFFFF"/>
      </a:lt2>
      <a:accent1>
        <a:srgbClr val="6FD4E4"/>
      </a:accent1>
      <a:accent2>
        <a:srgbClr val="F3CF45"/>
      </a:accent2>
      <a:accent3>
        <a:srgbClr val="7F7A00"/>
      </a:accent3>
      <a:accent4>
        <a:srgbClr val="FF8849"/>
      </a:accent4>
      <a:accent5>
        <a:srgbClr val="772432"/>
      </a:accent5>
      <a:accent6>
        <a:srgbClr val="8996A0"/>
      </a:accent6>
      <a:hlink>
        <a:srgbClr val="0032FF"/>
      </a:hlink>
      <a:folHlink>
        <a:srgbClr val="9B32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CADFEC08CD034BA87DBC60E460F248" ma:contentTypeVersion="1" ma:contentTypeDescription="Create a new document." ma:contentTypeScope="" ma:versionID="f38def7fc02c06ed923db12910f2dd21">
  <xsd:schema xmlns:xsd="http://www.w3.org/2001/XMLSchema" xmlns:xs="http://www.w3.org/2001/XMLSchema" xmlns:p="http://schemas.microsoft.com/office/2006/metadata/properties" xmlns:ns2="http://schemas.microsoft.com/sharepoint/v4" targetNamespace="http://schemas.microsoft.com/office/2006/metadata/properties" ma:root="true" ma:fieldsID="23c11eee0d542004c4a7d729835418c6"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012B053B-BFCF-4C2A-9FBB-9F388AC6C6C3}">
  <ds:schemaRefs>
    <ds:schemaRef ds:uri="http://schemas.microsoft.com/sharepoint/v3/contenttype/forms"/>
  </ds:schemaRefs>
</ds:datastoreItem>
</file>

<file path=customXml/itemProps2.xml><?xml version="1.0" encoding="utf-8"?>
<ds:datastoreItem xmlns:ds="http://schemas.openxmlformats.org/officeDocument/2006/customXml" ds:itemID="{F52895F9-D9E6-4B7D-AFC1-904B1790D5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4C6371-228B-48BD-8200-B7D77592358C}">
  <ds:schemaRefs>
    <ds:schemaRef ds:uri="http://schemas.microsoft.com/sharepoint/v4"/>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26701</TotalTime>
  <Words>6288</Words>
  <Application>Microsoft Office PowerPoint</Application>
  <PresentationFormat>Widescreen</PresentationFormat>
  <Paragraphs>1029</Paragraphs>
  <Slides>119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119</vt:i4>
      </vt:variant>
    </vt:vector>
  </HeadingPairs>
  <TitlesOfParts>
    <vt:vector size="126" baseType="lpstr">
      <vt:lpstr>Aptos</vt:lpstr>
      <vt:lpstr>Arial</vt:lpstr>
      <vt:lpstr>Calibri</vt:lpstr>
      <vt:lpstr>Dreaming Outloud Pro</vt:lpstr>
      <vt:lpstr>Georgia</vt:lpstr>
      <vt:lpstr>Gill Sans</vt:lpstr>
      <vt:lpstr>2_Office Theme</vt:lpstr>
      <vt:lpstr>PowerPoint Presentation</vt:lpstr>
      <vt:lpstr>Course Outline</vt:lpstr>
      <vt:lpstr>Module 1 Objectives</vt:lpstr>
      <vt:lpstr>What is Cybersecurity?</vt:lpstr>
      <vt:lpstr>Why is cybersecurity an issue?</vt:lpstr>
      <vt:lpstr>Why is cybersecurity an issue?</vt:lpstr>
      <vt:lpstr>Why is cybersecurity an issue?</vt:lpstr>
      <vt:lpstr>Why is cybersecurity an issue?</vt:lpstr>
      <vt:lpstr>Where must data be protected?</vt:lpstr>
      <vt:lpstr>The CIA Triad</vt:lpstr>
      <vt:lpstr>The CIA Triad: Confidentiality</vt:lpstr>
      <vt:lpstr>The CIA Triad: Integrity</vt:lpstr>
      <vt:lpstr>The CIA Triad: Availability</vt:lpstr>
      <vt:lpstr>Criticality Impact of the CIA Triad</vt:lpstr>
      <vt:lpstr>Examples: Criticality Impact of the CIA Triad</vt:lpstr>
      <vt:lpstr>Implement Security Controls</vt:lpstr>
      <vt:lpstr>Detective Controls</vt:lpstr>
      <vt:lpstr>Preventative Controls</vt:lpstr>
      <vt:lpstr>Corrective Controls</vt:lpstr>
      <vt:lpstr>Implement Security Controls (Categories)</vt:lpstr>
      <vt:lpstr>Physical Controls</vt:lpstr>
      <vt:lpstr>Technical Controls</vt:lpstr>
      <vt:lpstr>Technical Controls</vt:lpstr>
      <vt:lpstr>Encryption (Cryptography)</vt:lpstr>
      <vt:lpstr>Technical Controls</vt:lpstr>
      <vt:lpstr>Technical Controls</vt:lpstr>
      <vt:lpstr>Technical Controls</vt:lpstr>
      <vt:lpstr>Technical Controls</vt:lpstr>
      <vt:lpstr>Technical Controls</vt:lpstr>
      <vt:lpstr>Technical Controls</vt:lpstr>
      <vt:lpstr>Security and Privacy</vt:lpstr>
      <vt:lpstr>Privacy Laws: Implementing the CIA Triad</vt:lpstr>
      <vt:lpstr>Privacy Laws: Implementing the CIA Triad</vt:lpstr>
      <vt:lpstr>Privacy Laws: Implementing the CIA Triad</vt:lpstr>
      <vt:lpstr>Privacy Laws: Implementing the CIA Triad</vt:lpstr>
      <vt:lpstr>Privacy Laws: Implementing the CIA Triad</vt:lpstr>
      <vt:lpstr>Additional Medical Device Risk Forms</vt:lpstr>
      <vt:lpstr>Intermediate Cybersecurity Review</vt:lpstr>
      <vt:lpstr>Who are the hackers (threat actors)?</vt:lpstr>
      <vt:lpstr>Who are the hackers (threat actors)?</vt:lpstr>
      <vt:lpstr>What are hackers looking for?</vt:lpstr>
      <vt:lpstr>Medical Device Security Issues</vt:lpstr>
      <vt:lpstr>Medical Device Security Issues</vt:lpstr>
      <vt:lpstr>Purpose of Cybersecurity Frameworks</vt:lpstr>
      <vt:lpstr>Frameworks: Implementing the CIA Triad</vt:lpstr>
      <vt:lpstr>NIST Cybersecurity Framework</vt:lpstr>
      <vt:lpstr>NIST Privacy Framework</vt:lpstr>
      <vt:lpstr>NIST and Medical Devices (MDS2)</vt:lpstr>
      <vt:lpstr>VA Cybersecurity Strategy</vt:lpstr>
      <vt:lpstr>Module 2 Objectives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Lab 1 – Phishing Email Forensics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What are the major types of attacks (exploits)?</vt:lpstr>
      <vt:lpstr>Identifying Vulnerabilities</vt:lpstr>
      <vt:lpstr>Identifying  Medical Device Vulnerabilities</vt:lpstr>
      <vt:lpstr>Identifying  Medical Device Vulnerabilities</vt:lpstr>
      <vt:lpstr>Example: ICS-CERT Annual Reporting</vt:lpstr>
      <vt:lpstr>Example: Contec CMS8000 Monitor</vt:lpstr>
      <vt:lpstr>Lab 2 – CVE Hunting with NVD</vt:lpstr>
      <vt:lpstr>Module 3 Objectives</vt:lpstr>
      <vt:lpstr>Cybersecurity Program Outline (1)</vt:lpstr>
      <vt:lpstr>Cybersecurity Program Outline (2)</vt:lpstr>
      <vt:lpstr>Cybersecurity Program &amp; Medical Devices</vt:lpstr>
      <vt:lpstr>Cybersecurity Program Resources</vt:lpstr>
      <vt:lpstr>Assessment and Risk Analysis</vt:lpstr>
      <vt:lpstr>Assessment and Risk Analysis</vt:lpstr>
      <vt:lpstr>Medical Device Risk</vt:lpstr>
      <vt:lpstr>VA Cybersecurity Program</vt:lpstr>
      <vt:lpstr>Enterprise Risk Analysis</vt:lpstr>
      <vt:lpstr>Cybersecurity Risk Management Matrix</vt:lpstr>
      <vt:lpstr>Examples: Risk Assessment</vt:lpstr>
      <vt:lpstr>Identify Assets and Prioritize</vt:lpstr>
      <vt:lpstr>Set Objectives and Goals</vt:lpstr>
      <vt:lpstr>Develop Policies and Procedures</vt:lpstr>
      <vt:lpstr>Administrative Mitigations</vt:lpstr>
      <vt:lpstr>Example: Administrative Mitigations</vt:lpstr>
      <vt:lpstr>Technical Mitigations</vt:lpstr>
      <vt:lpstr>Example: Technical Mitigations</vt:lpstr>
      <vt:lpstr>Security Audits – Internal vs. External</vt:lpstr>
      <vt:lpstr>Security Audits – Internal vs. External</vt:lpstr>
      <vt:lpstr>Security Audits – Types</vt:lpstr>
      <vt:lpstr>Module 4 Objectives</vt:lpstr>
      <vt:lpstr>Vulnerability Assessments</vt:lpstr>
      <vt:lpstr>Vulnerability Assessments - Steps</vt:lpstr>
      <vt:lpstr>Vulnerability Assessments – Medical Devices</vt:lpstr>
      <vt:lpstr>Step 1: Planning</vt:lpstr>
      <vt:lpstr>Step 2: Information Gathering</vt:lpstr>
      <vt:lpstr>Step 3: Vulnerability Scanning</vt:lpstr>
      <vt:lpstr>Step 3: Vulnerability Scanning Tools</vt:lpstr>
      <vt:lpstr>Step 3: Vulnerability Scanning Tools</vt:lpstr>
      <vt:lpstr>Step 3: Vulnerability Scanning Tools</vt:lpstr>
      <vt:lpstr>Step 3: Vulnerability Scanning Tools</vt:lpstr>
      <vt:lpstr>Step 3: Vulnerability Scanning Tools</vt:lpstr>
      <vt:lpstr>Step 3: Vulnerability Scanning Tools</vt:lpstr>
      <vt:lpstr>Lab 3 &amp; 4 – DICOM Vulnerabilities</vt:lpstr>
      <vt:lpstr>Step 4: Manual Testing</vt:lpstr>
      <vt:lpstr>Step 4: Manual Testing</vt:lpstr>
      <vt:lpstr>Step 5: Analysis</vt:lpstr>
      <vt:lpstr>Lab 5 – Security Audit</vt:lpstr>
      <vt:lpstr>Step 5: Reporting</vt:lpstr>
      <vt:lpstr>Step 6: Remediation and Verification</vt:lpstr>
      <vt:lpstr>Step 7: Ongoing Monitoring &amp; Maintenance</vt:lpstr>
      <vt:lpstr>Step 7: Ongoing Monitoring &amp; Maintenance</vt:lpstr>
      <vt:lpstr>Employee Training and Awareness</vt:lpstr>
      <vt:lpstr>Intermediate Cybersecurity Review</vt:lpstr>
      <vt:lpstr>HTM214: Intermediate Cybersecurity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Glines</dc:creator>
  <cp:lastModifiedBy>Brett Glines</cp:lastModifiedBy>
  <cp:revision>6</cp:revision>
  <dcterms:created xsi:type="dcterms:W3CDTF">2020-12-09T22:02:41Z</dcterms:created>
  <dcterms:modified xsi:type="dcterms:W3CDTF">2026-05-26T22:27:49Z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f9d06ce-e202-43c2-aa05-e6cd61e83fdc_Enabled">
    <vt:lpwstr>true</vt:lpwstr>
  </property>
  <property fmtid="{D5CDD505-2E9C-101B-9397-08002B2CF9AE}" pid="3" name="MSIP_Label_ff9d06ce-e202-43c2-aa05-e6cd61e83fdc_SetDate">
    <vt:lpwstr>2026-03-26T20:53:02Z</vt:lpwstr>
  </property>
  <property fmtid="{D5CDD505-2E9C-101B-9397-08002B2CF9AE}" pid="4" name="MSIP_Label_ff9d06ce-e202-43c2-aa05-e6cd61e83fdc_Method">
    <vt:lpwstr>Standard</vt:lpwstr>
  </property>
  <property fmtid="{D5CDD505-2E9C-101B-9397-08002B2CF9AE}" pid="5" name="MSIP_Label_ff9d06ce-e202-43c2-aa05-e6cd61e83fdc_Name">
    <vt:lpwstr>Confidential</vt:lpwstr>
  </property>
  <property fmtid="{D5CDD505-2E9C-101B-9397-08002B2CF9AE}" pid="6" name="MSIP_Label_ff9d06ce-e202-43c2-aa05-e6cd61e83fdc_SiteId">
    <vt:lpwstr>24f87214-660e-4646-b3dd-2a1cf5e1f64d</vt:lpwstr>
  </property>
  <property fmtid="{D5CDD505-2E9C-101B-9397-08002B2CF9AE}" pid="7" name="MSIP_Label_ff9d06ce-e202-43c2-aa05-e6cd61e83fdc_ActionId">
    <vt:lpwstr>f2442b08-0688-4f63-b52f-da79fa306040</vt:lpwstr>
  </property>
  <property fmtid="{D5CDD505-2E9C-101B-9397-08002B2CF9AE}" pid="8" name="MSIP_Label_ff9d06ce-e202-43c2-aa05-e6cd61e83fdc_ContentBits">
    <vt:lpwstr>0</vt:lpwstr>
  </property>
  <property fmtid="{D5CDD505-2E9C-101B-9397-08002B2CF9AE}" pid="9" name="MSIP_Label_ff9d06ce-e202-43c2-aa05-e6cd61e83fdc_Tag">
    <vt:lpwstr>10, 3, 0, 1</vt:lpwstr>
  </property>
</Properties>
</file>